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9" r:id="rId1"/>
  </p:sldMasterIdLst>
  <p:sldIdLst>
    <p:sldId id="260" r:id="rId2"/>
    <p:sldId id="271" r:id="rId3"/>
    <p:sldId id="299" r:id="rId4"/>
    <p:sldId id="317" r:id="rId5"/>
    <p:sldId id="338" r:id="rId6"/>
    <p:sldId id="356" r:id="rId7"/>
    <p:sldId id="378" r:id="rId8"/>
    <p:sldId id="398" r:id="rId9"/>
    <p:sldId id="417" r:id="rId10"/>
    <p:sldId id="435" r:id="rId11"/>
    <p:sldId id="454" r:id="rId12"/>
    <p:sldId id="471" r:id="rId13"/>
    <p:sldId id="490" r:id="rId14"/>
    <p:sldId id="507" r:id="rId15"/>
    <p:sldId id="526" r:id="rId16"/>
    <p:sldId id="543" r:id="rId17"/>
    <p:sldId id="562" r:id="rId18"/>
    <p:sldId id="579" r:id="rId19"/>
    <p:sldId id="596" r:id="rId20"/>
    <p:sldId id="615" r:id="rId21"/>
    <p:sldId id="635" r:id="rId22"/>
    <p:sldId id="657" r:id="rId23"/>
    <p:sldId id="678" r:id="rId24"/>
    <p:sldId id="719" r:id="rId25"/>
    <p:sldId id="735" r:id="rId26"/>
    <p:sldId id="748" r:id="rId27"/>
    <p:sldId id="766" r:id="rId28"/>
    <p:sldId id="778" r:id="rId29"/>
    <p:sldId id="790" r:id="rId30"/>
    <p:sldId id="807" r:id="rId31"/>
    <p:sldId id="823" r:id="rId32"/>
    <p:sldId id="832" r:id="rId33"/>
    <p:sldId id="837" r:id="rId34"/>
  </p:sldIdLst>
  <p:sldSz cx="10691813" cy="7559675"/>
  <p:notesSz cx="7772400" cy="100584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5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55.png"/><Relationship Id="rId5" Type="http://schemas.openxmlformats.org/officeDocument/2006/relationships/image" Target="../media/image9.png"/><Relationship Id="rId10" Type="http://schemas.openxmlformats.org/officeDocument/2006/relationships/image" Target="../media/image54.png"/><Relationship Id="rId4" Type="http://schemas.openxmlformats.org/officeDocument/2006/relationships/image" Target="../media/image8.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58.png"/><Relationship Id="rId4" Type="http://schemas.openxmlformats.org/officeDocument/2006/relationships/image" Target="../media/image8.pn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61.png"/><Relationship Id="rId5" Type="http://schemas.openxmlformats.org/officeDocument/2006/relationships/image" Target="../media/image9.png"/><Relationship Id="rId10" Type="http://schemas.openxmlformats.org/officeDocument/2006/relationships/image" Target="../media/image60.png"/><Relationship Id="rId4" Type="http://schemas.openxmlformats.org/officeDocument/2006/relationships/image" Target="../media/image8.png"/><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64.png"/><Relationship Id="rId4" Type="http://schemas.openxmlformats.org/officeDocument/2006/relationships/image" Target="../media/image8.png"/><Relationship Id="rId9"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67.png"/><Relationship Id="rId5" Type="http://schemas.openxmlformats.org/officeDocument/2006/relationships/image" Target="../media/image9.png"/><Relationship Id="rId10" Type="http://schemas.openxmlformats.org/officeDocument/2006/relationships/image" Target="../media/image66.png"/><Relationship Id="rId4" Type="http://schemas.openxmlformats.org/officeDocument/2006/relationships/image" Target="../media/image8.pn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70.png"/><Relationship Id="rId4" Type="http://schemas.openxmlformats.org/officeDocument/2006/relationships/image" Target="../media/image8.pn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3.png"/><Relationship Id="rId5" Type="http://schemas.openxmlformats.org/officeDocument/2006/relationships/image" Target="../media/image9.png"/><Relationship Id="rId10" Type="http://schemas.openxmlformats.org/officeDocument/2006/relationships/image" Target="../media/image72.png"/><Relationship Id="rId4" Type="http://schemas.openxmlformats.org/officeDocument/2006/relationships/image" Target="../media/image8.png"/><Relationship Id="rId9"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76.png"/><Relationship Id="rId4" Type="http://schemas.openxmlformats.org/officeDocument/2006/relationships/image" Target="../media/image8.png"/><Relationship Id="rId9" Type="http://schemas.openxmlformats.org/officeDocument/2006/relationships/image" Target="../media/image75.pn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8.png"/></Relationships>
</file>

<file path=ppt/slides/_rels/slide1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0.png"/><Relationship Id="rId7" Type="http://schemas.openxmlformats.org/officeDocument/2006/relationships/image" Target="../media/image11.pn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84.png"/><Relationship Id="rId5" Type="http://schemas.openxmlformats.org/officeDocument/2006/relationships/image" Target="../media/image9.png"/><Relationship Id="rId10" Type="http://schemas.openxmlformats.org/officeDocument/2006/relationships/image" Target="../media/image83.png"/><Relationship Id="rId4" Type="http://schemas.openxmlformats.org/officeDocument/2006/relationships/image" Target="../media/image8.png"/><Relationship Id="rId9"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11.pn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87.png"/><Relationship Id="rId4" Type="http://schemas.openxmlformats.org/officeDocument/2006/relationships/image" Target="../media/image8.png"/><Relationship Id="rId9" Type="http://schemas.openxmlformats.org/officeDocument/2006/relationships/image" Target="../media/image86.png"/></Relationships>
</file>

<file path=ppt/slides/_rels/slide2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0.png"/><Relationship Id="rId7" Type="http://schemas.openxmlformats.org/officeDocument/2006/relationships/image" Target="../media/image11.png"/><Relationship Id="rId12" Type="http://schemas.openxmlformats.org/officeDocument/2006/relationships/image" Target="../media/image92.pn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91.png"/><Relationship Id="rId5" Type="http://schemas.openxmlformats.org/officeDocument/2006/relationships/image" Target="../media/image9.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png"/><Relationship Id="rId9" Type="http://schemas.openxmlformats.org/officeDocument/2006/relationships/image" Target="../media/image89.png"/><Relationship Id="rId14" Type="http://schemas.openxmlformats.org/officeDocument/2006/relationships/image" Target="../media/image94.png"/></Relationships>
</file>

<file path=ppt/slides/_rels/slide22.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7.png"/><Relationship Id="rId7" Type="http://schemas.openxmlformats.org/officeDocument/2006/relationships/image" Target="../media/image11.png"/><Relationship Id="rId12" Type="http://schemas.openxmlformats.org/officeDocument/2006/relationships/image" Target="../media/image102.png"/><Relationship Id="rId2" Type="http://schemas.openxmlformats.org/officeDocument/2006/relationships/image" Target="../media/image9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01.png"/><Relationship Id="rId5" Type="http://schemas.openxmlformats.org/officeDocument/2006/relationships/image" Target="../media/image9.png"/><Relationship Id="rId10" Type="http://schemas.openxmlformats.org/officeDocument/2006/relationships/image" Target="../media/image100.png"/><Relationship Id="rId4" Type="http://schemas.openxmlformats.org/officeDocument/2006/relationships/image" Target="../media/image8.png"/><Relationship Id="rId9" Type="http://schemas.openxmlformats.org/officeDocument/2006/relationships/image" Target="../media/image99.png"/></Relationships>
</file>

<file path=ppt/slides/_rels/slide23.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18" Type="http://schemas.openxmlformats.org/officeDocument/2006/relationships/image" Target="../media/image116.png"/><Relationship Id="rId3" Type="http://schemas.openxmlformats.org/officeDocument/2006/relationships/image" Target="../media/image105.png"/><Relationship Id="rId21" Type="http://schemas.openxmlformats.org/officeDocument/2006/relationships/image" Target="../media/image119.png"/><Relationship Id="rId7" Type="http://schemas.openxmlformats.org/officeDocument/2006/relationships/image" Target="../media/image11.png"/><Relationship Id="rId12" Type="http://schemas.openxmlformats.org/officeDocument/2006/relationships/image" Target="../media/image110.png"/><Relationship Id="rId17" Type="http://schemas.openxmlformats.org/officeDocument/2006/relationships/image" Target="../media/image115.png"/><Relationship Id="rId2" Type="http://schemas.openxmlformats.org/officeDocument/2006/relationships/image" Target="../media/image104.png"/><Relationship Id="rId16" Type="http://schemas.openxmlformats.org/officeDocument/2006/relationships/image" Target="../media/image114.png"/><Relationship Id="rId20" Type="http://schemas.openxmlformats.org/officeDocument/2006/relationships/image" Target="../media/image118.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09.png"/><Relationship Id="rId5" Type="http://schemas.openxmlformats.org/officeDocument/2006/relationships/image" Target="../media/image9.png"/><Relationship Id="rId15" Type="http://schemas.openxmlformats.org/officeDocument/2006/relationships/image" Target="../media/image113.png"/><Relationship Id="rId10" Type="http://schemas.openxmlformats.org/officeDocument/2006/relationships/image" Target="../media/image108.png"/><Relationship Id="rId19" Type="http://schemas.openxmlformats.org/officeDocument/2006/relationships/image" Target="../media/image117.png"/><Relationship Id="rId4" Type="http://schemas.openxmlformats.org/officeDocument/2006/relationships/image" Target="../media/image8.png"/><Relationship Id="rId9" Type="http://schemas.openxmlformats.org/officeDocument/2006/relationships/image" Target="../media/image107.png"/><Relationship Id="rId14" Type="http://schemas.openxmlformats.org/officeDocument/2006/relationships/image" Target="../media/image112.png"/><Relationship Id="rId22" Type="http://schemas.openxmlformats.org/officeDocument/2006/relationships/image" Target="../media/image120.png"/></Relationships>
</file>

<file path=ppt/slides/_rels/slide24.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22.png"/><Relationship Id="rId7" Type="http://schemas.openxmlformats.org/officeDocument/2006/relationships/image" Target="../media/image11.png"/><Relationship Id="rId2"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25.png"/><Relationship Id="rId4" Type="http://schemas.openxmlformats.org/officeDocument/2006/relationships/image" Target="../media/image8.png"/><Relationship Id="rId9" Type="http://schemas.openxmlformats.org/officeDocument/2006/relationships/image" Target="../media/image124.png"/></Relationships>
</file>

<file path=ppt/slides/_rels/slide25.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2.png"/><Relationship Id="rId7" Type="http://schemas.openxmlformats.org/officeDocument/2006/relationships/image" Target="../media/image128.png"/><Relationship Id="rId2"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3.png"/></Relationships>
</file>

<file path=ppt/slides/_rels/slide2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2.png"/><Relationship Id="rId7" Type="http://schemas.openxmlformats.org/officeDocument/2006/relationships/image" Target="../media/image11.png"/><Relationship Id="rId2"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33.png"/><Relationship Id="rId5" Type="http://schemas.openxmlformats.org/officeDocument/2006/relationships/image" Target="../media/image9.png"/><Relationship Id="rId10" Type="http://schemas.openxmlformats.org/officeDocument/2006/relationships/image" Target="../media/image132.png"/><Relationship Id="rId4" Type="http://schemas.openxmlformats.org/officeDocument/2006/relationships/image" Target="../media/image8.png"/><Relationship Id="rId9" Type="http://schemas.openxmlformats.org/officeDocument/2006/relationships/image" Target="../media/image131.png"/></Relationships>
</file>

<file path=ppt/slides/_rels/slide27.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1.png"/><Relationship Id="rId2"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29.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22.png"/><Relationship Id="rId7" Type="http://schemas.openxmlformats.org/officeDocument/2006/relationships/image" Target="../media/image11.png"/><Relationship Id="rId2"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9.png"/><Relationship Id="rId4" Type="http://schemas.openxmlformats.org/officeDocument/2006/relationships/image" Target="../media/image8.png"/><Relationship Id="rId9" Type="http://schemas.openxmlformats.org/officeDocument/2006/relationships/image" Target="../media/image138.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22.png"/><Relationship Id="rId7" Type="http://schemas.openxmlformats.org/officeDocument/2006/relationships/image" Target="../media/image11.png"/><Relationship Id="rId2"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1.png"/></Relationships>
</file>

<file path=ppt/slides/_rels/slide3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1.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7.png"/><Relationship Id="rId7" Type="http://schemas.openxmlformats.org/officeDocument/2006/relationships/image" Target="../media/image11.png"/><Relationship Id="rId12" Type="http://schemas.openxmlformats.org/officeDocument/2006/relationships/image" Target="../media/image152.png"/><Relationship Id="rId2" Type="http://schemas.openxmlformats.org/officeDocument/2006/relationships/image" Target="../media/image14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1.png"/><Relationship Id="rId5" Type="http://schemas.openxmlformats.org/officeDocument/2006/relationships/image" Target="../media/image9.png"/><Relationship Id="rId10" Type="http://schemas.openxmlformats.org/officeDocument/2006/relationships/image" Target="../media/image150.png"/><Relationship Id="rId4" Type="http://schemas.openxmlformats.org/officeDocument/2006/relationships/image" Target="../media/image8.png"/><Relationship Id="rId9" Type="http://schemas.openxmlformats.org/officeDocument/2006/relationships/image" Target="../media/image149.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0.png"/><Relationship Id="rId5" Type="http://schemas.openxmlformats.org/officeDocument/2006/relationships/image" Target="../media/image9.pn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6.png"/><Relationship Id="rId5" Type="http://schemas.openxmlformats.org/officeDocument/2006/relationships/image" Target="../media/image9.png"/><Relationship Id="rId10"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image" Target="../media/image11.png"/><Relationship Id="rId12"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42.png"/><Relationship Id="rId5" Type="http://schemas.openxmlformats.org/officeDocument/2006/relationships/image" Target="../media/image9.png"/><Relationship Id="rId10" Type="http://schemas.openxmlformats.org/officeDocument/2006/relationships/image" Target="../media/image41.png"/><Relationship Id="rId4" Type="http://schemas.openxmlformats.org/officeDocument/2006/relationships/image" Target="../media/image8.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49.png"/><Relationship Id="rId5" Type="http://schemas.openxmlformats.org/officeDocument/2006/relationships/image" Target="../media/image9.png"/><Relationship Id="rId10"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52.png"/><Relationship Id="rId4" Type="http://schemas.openxmlformats.org/officeDocument/2006/relationships/image" Target="../media/image8.png"/><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Image 260"/>
          <p:cNvPicPr>
            <a:picLocks noChangeAspect="1"/>
          </p:cNvPicPr>
          <p:nvPr/>
        </p:nvPicPr>
        <p:blipFill>
          <a:blip r:embed="rId2"/>
          <a:srcRect/>
          <a:stretch>
            <a:fillRect/>
          </a:stretch>
        </p:blipFill>
        <p:spPr>
          <a:xfrm>
            <a:off x="324000" y="180000"/>
            <a:ext cx="9972000" cy="6840000"/>
          </a:xfrm>
          <a:prstGeom prst="rect">
            <a:avLst/>
          </a:prstGeom>
          <a:noFill/>
          <a:ln>
            <a:noFill/>
          </a:ln>
        </p:spPr>
      </p:pic>
      <p:pic>
        <p:nvPicPr>
          <p:cNvPr id="262" name="Image 261"/>
          <p:cNvPicPr>
            <a:picLocks noChangeAspect="1"/>
          </p:cNvPicPr>
          <p:nvPr/>
        </p:nvPicPr>
        <p:blipFill>
          <a:blip r:embed="rId3"/>
          <a:srcRect/>
          <a:stretch>
            <a:fillRect/>
          </a:stretch>
        </p:blipFill>
        <p:spPr>
          <a:xfrm>
            <a:off x="324000" y="180000"/>
            <a:ext cx="9972000" cy="6840000"/>
          </a:xfrm>
          <a:prstGeom prst="rect">
            <a:avLst/>
          </a:prstGeom>
          <a:noFill/>
          <a:ln>
            <a:noFill/>
          </a:ln>
        </p:spPr>
      </p:pic>
      <p:pic>
        <p:nvPicPr>
          <p:cNvPr id="263" name="Image 262"/>
          <p:cNvPicPr>
            <a:picLocks noChangeAspect="1"/>
          </p:cNvPicPr>
          <p:nvPr/>
        </p:nvPicPr>
        <p:blipFill>
          <a:blip r:embed="rId4"/>
          <a:srcRect/>
          <a:stretch>
            <a:fillRect/>
          </a:stretch>
        </p:blipFill>
        <p:spPr>
          <a:xfrm>
            <a:off x="4824000" y="180000"/>
            <a:ext cx="5472000" cy="6839972"/>
          </a:xfrm>
          <a:prstGeom prst="rect">
            <a:avLst/>
          </a:prstGeom>
          <a:noFill/>
          <a:ln>
            <a:noFill/>
          </a:ln>
        </p:spPr>
      </p:pic>
      <p:sp>
        <p:nvSpPr>
          <p:cNvPr id="264" name="Rectangle 263"/>
          <p:cNvSpPr/>
          <p:nvPr/>
        </p:nvSpPr>
        <p:spPr>
          <a:xfrm>
            <a:off x="5016701" y="2340000"/>
            <a:ext cx="5040000" cy="1166372"/>
          </a:xfrm>
          <a:prstGeom prst="rect">
            <a:avLst/>
          </a:prstGeom>
          <a:noFill/>
          <a:ln>
            <a:noFill/>
          </a:ln>
        </p:spPr>
        <p:txBody>
          <a:bodyPr vert="horz" lIns="25400" tIns="25400" rIns="25400" bIns="25400" anchor="t" anchorCtr="0"/>
          <a:lstStyle/>
          <a:p>
            <a:pPr marL="0" marR="0" indent="0" algn="l" rtl="0"/>
            <a:r>
              <a:rPr lang="fr-FR" sz="3600" b="0" i="0" u="none" strike="noStrike" dirty="0">
                <a:solidFill>
                  <a:srgbClr val="FFFFFF"/>
                </a:solidFill>
                <a:latin typeface="Calibri"/>
              </a:rPr>
              <a:t>PROFIL DE 
TERRITOIRE</a:t>
            </a:r>
          </a:p>
        </p:txBody>
      </p:sp>
      <p:sp>
        <p:nvSpPr>
          <p:cNvPr id="265" name="Rectangle 264"/>
          <p:cNvSpPr/>
          <p:nvPr/>
        </p:nvSpPr>
        <p:spPr>
          <a:xfrm>
            <a:off x="5016701" y="3506372"/>
            <a:ext cx="5040000" cy="720000"/>
          </a:xfrm>
          <a:prstGeom prst="rect">
            <a:avLst/>
          </a:prstGeom>
          <a:noFill/>
          <a:ln>
            <a:noFill/>
          </a:ln>
        </p:spPr>
        <p:txBody>
          <a:bodyPr vert="horz" lIns="25400" tIns="25400" rIns="25400" bIns="25400" anchor="t" anchorCtr="0"/>
          <a:lstStyle/>
          <a:p>
            <a:pPr marL="0" marR="0" indent="0" algn="l" rtl="0"/>
            <a:r>
              <a:rPr lang="fr-FR" sz="2000" b="0" i="0" u="none" strike="noStrike" dirty="0">
                <a:solidFill>
                  <a:srgbClr val="FFFFFF"/>
                </a:solidFill>
                <a:latin typeface="Calibri"/>
              </a:rPr>
              <a:t>VERRIÈRES</a:t>
            </a:r>
          </a:p>
        </p:txBody>
      </p:sp>
      <p:pic>
        <p:nvPicPr>
          <p:cNvPr id="266" name="Image 265"/>
          <p:cNvPicPr>
            <a:picLocks noChangeAspect="1"/>
          </p:cNvPicPr>
          <p:nvPr/>
        </p:nvPicPr>
        <p:blipFill>
          <a:blip r:embed="rId5"/>
          <a:srcRect/>
          <a:stretch>
            <a:fillRect/>
          </a:stretch>
        </p:blipFill>
        <p:spPr>
          <a:xfrm>
            <a:off x="5040000" y="6026372"/>
            <a:ext cx="5040000" cy="935640"/>
          </a:xfrm>
          <a:prstGeom prst="rect">
            <a:avLst/>
          </a:prstGeom>
          <a:noFill/>
          <a:ln>
            <a:noFill/>
          </a:ln>
        </p:spPr>
      </p:pic>
      <p:pic>
        <p:nvPicPr>
          <p:cNvPr id="267" name="Image 266"/>
          <p:cNvPicPr>
            <a:picLocks noChangeAspect="1"/>
          </p:cNvPicPr>
          <p:nvPr/>
        </p:nvPicPr>
        <p:blipFill>
          <a:blip r:embed="rId6"/>
          <a:srcRect/>
          <a:stretch>
            <a:fillRect/>
          </a:stretch>
        </p:blipFill>
        <p:spPr>
          <a:xfrm>
            <a:off x="324000" y="180000"/>
            <a:ext cx="4500000" cy="6840000"/>
          </a:xfrm>
          <a:prstGeom prst="rect">
            <a:avLst/>
          </a:prstGeom>
          <a:noFill/>
          <a:ln>
            <a:noFill/>
          </a:ln>
        </p:spPr>
      </p:pic>
      <p:sp>
        <p:nvSpPr>
          <p:cNvPr id="268" name="Rectangle 267"/>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1</a:t>
            </a:r>
          </a:p>
        </p:txBody>
      </p:sp>
      <p:sp>
        <p:nvSpPr>
          <p:cNvPr id="269" name="Rectangle 268"/>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 name="Image 435"/>
          <p:cNvPicPr>
            <a:picLocks noChangeAspect="1"/>
          </p:cNvPicPr>
          <p:nvPr/>
        </p:nvPicPr>
        <p:blipFill>
          <a:blip r:embed="rId2"/>
          <a:srcRect t="26366" b="60449"/>
          <a:stretch>
            <a:fillRect/>
          </a:stretch>
        </p:blipFill>
        <p:spPr>
          <a:xfrm>
            <a:off x="324000" y="180000"/>
            <a:ext cx="10044000" cy="6984000"/>
          </a:xfrm>
          <a:prstGeom prst="rect">
            <a:avLst/>
          </a:prstGeom>
          <a:noFill/>
          <a:ln>
            <a:noFill/>
          </a:ln>
        </p:spPr>
      </p:pic>
      <p:pic>
        <p:nvPicPr>
          <p:cNvPr id="437" name="Image 436"/>
          <p:cNvPicPr>
            <a:picLocks noChangeAspect="1"/>
          </p:cNvPicPr>
          <p:nvPr/>
        </p:nvPicPr>
        <p:blipFill>
          <a:blip r:embed="rId3"/>
          <a:srcRect t="26334" b="60463"/>
          <a:stretch>
            <a:fillRect/>
          </a:stretch>
        </p:blipFill>
        <p:spPr>
          <a:xfrm>
            <a:off x="360000" y="180000"/>
            <a:ext cx="9972000" cy="6984000"/>
          </a:xfrm>
          <a:prstGeom prst="rect">
            <a:avLst/>
          </a:prstGeom>
          <a:noFill/>
          <a:ln>
            <a:noFill/>
          </a:ln>
        </p:spPr>
      </p:pic>
      <p:pic>
        <p:nvPicPr>
          <p:cNvPr id="438" name="Image 437"/>
          <p:cNvPicPr>
            <a:picLocks noChangeAspect="1"/>
          </p:cNvPicPr>
          <p:nvPr/>
        </p:nvPicPr>
        <p:blipFill>
          <a:blip r:embed="rId3"/>
          <a:srcRect t="26334" b="60463"/>
          <a:stretch>
            <a:fillRect/>
          </a:stretch>
        </p:blipFill>
        <p:spPr>
          <a:xfrm>
            <a:off x="360000" y="180000"/>
            <a:ext cx="9972000" cy="6984000"/>
          </a:xfrm>
          <a:prstGeom prst="rect">
            <a:avLst/>
          </a:prstGeom>
          <a:noFill/>
          <a:ln>
            <a:noFill/>
          </a:ln>
        </p:spPr>
      </p:pic>
      <p:pic>
        <p:nvPicPr>
          <p:cNvPr id="439" name="Image 438"/>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440" name="Image 439"/>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441" name="Image 440"/>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442" name="Image 441"/>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443" name="Rectangle 442"/>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FOCUS SECTEUR INDUSTRIE</a:t>
            </a:r>
          </a:p>
        </p:txBody>
      </p:sp>
      <p:pic>
        <p:nvPicPr>
          <p:cNvPr id="444" name="Image 443"/>
          <p:cNvPicPr>
            <a:picLocks noChangeAspect="1"/>
          </p:cNvPicPr>
          <p:nvPr/>
        </p:nvPicPr>
        <p:blipFill>
          <a:blip r:embed="rId8"/>
          <a:srcRect/>
          <a:stretch>
            <a:fillRect/>
          </a:stretch>
        </p:blipFill>
        <p:spPr>
          <a:xfrm>
            <a:off x="684000" y="1809922"/>
            <a:ext cx="9324000" cy="4340731"/>
          </a:xfrm>
          <a:prstGeom prst="rect">
            <a:avLst/>
          </a:prstGeom>
          <a:noFill/>
          <a:ln>
            <a:noFill/>
          </a:ln>
        </p:spPr>
      </p:pic>
      <p:sp>
        <p:nvSpPr>
          <p:cNvPr id="445" name="Rectangle 444"/>
          <p:cNvSpPr/>
          <p:nvPr/>
        </p:nvSpPr>
        <p:spPr>
          <a:xfrm>
            <a:off x="720000" y="1845922"/>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ÉTABLISSEMENTS INSCRITS AU REGISTRE DU COMMERCE ET DES SOCIÉTÉS AU 15/10/2024 - VERRIÈRES</a:t>
            </a:r>
          </a:p>
        </p:txBody>
      </p:sp>
      <p:pic>
        <p:nvPicPr>
          <p:cNvPr id="446" name="Image 445"/>
          <p:cNvPicPr>
            <a:picLocks noChangeAspect="1"/>
          </p:cNvPicPr>
          <p:nvPr/>
        </p:nvPicPr>
        <p:blipFill>
          <a:blip r:embed="rId9"/>
          <a:srcRect/>
          <a:stretch>
            <a:fillRect/>
          </a:stretch>
        </p:blipFill>
        <p:spPr>
          <a:xfrm>
            <a:off x="720000" y="2251897"/>
            <a:ext cx="9252000" cy="452732"/>
          </a:xfrm>
          <a:prstGeom prst="rect">
            <a:avLst/>
          </a:prstGeom>
          <a:noFill/>
          <a:ln>
            <a:noFill/>
          </a:ln>
        </p:spPr>
      </p:pic>
      <p:pic>
        <p:nvPicPr>
          <p:cNvPr id="447" name="Image 446"/>
          <p:cNvPicPr>
            <a:picLocks noChangeAspect="1"/>
          </p:cNvPicPr>
          <p:nvPr/>
        </p:nvPicPr>
        <p:blipFill>
          <a:blip r:embed="rId10"/>
          <a:srcRect/>
          <a:stretch>
            <a:fillRect/>
          </a:stretch>
        </p:blipFill>
        <p:spPr>
          <a:xfrm>
            <a:off x="720000" y="2900134"/>
            <a:ext cx="4500000" cy="2905124"/>
          </a:xfrm>
          <a:prstGeom prst="rect">
            <a:avLst/>
          </a:prstGeom>
          <a:noFill/>
          <a:ln>
            <a:noFill/>
          </a:ln>
        </p:spPr>
      </p:pic>
      <p:pic>
        <p:nvPicPr>
          <p:cNvPr id="448" name="Image 447"/>
          <p:cNvPicPr>
            <a:picLocks noChangeAspect="1"/>
          </p:cNvPicPr>
          <p:nvPr/>
        </p:nvPicPr>
        <p:blipFill>
          <a:blip r:embed="rId11"/>
          <a:srcRect/>
          <a:stretch>
            <a:fillRect/>
          </a:stretch>
        </p:blipFill>
        <p:spPr>
          <a:xfrm>
            <a:off x="5472000" y="2900134"/>
            <a:ext cx="4500000" cy="2905124"/>
          </a:xfrm>
          <a:prstGeom prst="rect">
            <a:avLst/>
          </a:prstGeom>
          <a:noFill/>
          <a:ln>
            <a:noFill/>
          </a:ln>
        </p:spPr>
      </p:pic>
      <p:sp>
        <p:nvSpPr>
          <p:cNvPr id="449" name="Rectangle 448"/>
          <p:cNvSpPr/>
          <p:nvPr/>
        </p:nvSpPr>
        <p:spPr>
          <a:xfrm>
            <a:off x="720000" y="5816689"/>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sp>
        <p:nvSpPr>
          <p:cNvPr id="450" name="Rectangle 449"/>
          <p:cNvSpPr/>
          <p:nvPr/>
        </p:nvSpPr>
        <p:spPr>
          <a:xfrm>
            <a:off x="5472000" y="5816689"/>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sp>
        <p:nvSpPr>
          <p:cNvPr id="451" name="Rectangle 450"/>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10</a:t>
            </a:r>
          </a:p>
        </p:txBody>
      </p:sp>
      <p:sp>
        <p:nvSpPr>
          <p:cNvPr id="452" name="Rectangle 451"/>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 name="Image 454"/>
          <p:cNvPicPr>
            <a:picLocks noChangeAspect="1"/>
          </p:cNvPicPr>
          <p:nvPr/>
        </p:nvPicPr>
        <p:blipFill>
          <a:blip r:embed="rId2"/>
          <a:srcRect t="39550" b="47266"/>
          <a:stretch>
            <a:fillRect/>
          </a:stretch>
        </p:blipFill>
        <p:spPr>
          <a:xfrm>
            <a:off x="324000" y="180000"/>
            <a:ext cx="10044000" cy="6984000"/>
          </a:xfrm>
          <a:prstGeom prst="rect">
            <a:avLst/>
          </a:prstGeom>
          <a:noFill/>
          <a:ln>
            <a:noFill/>
          </a:ln>
        </p:spPr>
      </p:pic>
      <p:pic>
        <p:nvPicPr>
          <p:cNvPr id="456" name="Image 455"/>
          <p:cNvPicPr>
            <a:picLocks noChangeAspect="1"/>
          </p:cNvPicPr>
          <p:nvPr/>
        </p:nvPicPr>
        <p:blipFill>
          <a:blip r:embed="rId3"/>
          <a:srcRect t="39536" b="47262"/>
          <a:stretch>
            <a:fillRect/>
          </a:stretch>
        </p:blipFill>
        <p:spPr>
          <a:xfrm>
            <a:off x="360000" y="180000"/>
            <a:ext cx="9972000" cy="6984000"/>
          </a:xfrm>
          <a:prstGeom prst="rect">
            <a:avLst/>
          </a:prstGeom>
          <a:noFill/>
          <a:ln>
            <a:noFill/>
          </a:ln>
        </p:spPr>
      </p:pic>
      <p:pic>
        <p:nvPicPr>
          <p:cNvPr id="457" name="Image 456"/>
          <p:cNvPicPr>
            <a:picLocks noChangeAspect="1"/>
          </p:cNvPicPr>
          <p:nvPr/>
        </p:nvPicPr>
        <p:blipFill>
          <a:blip r:embed="rId3"/>
          <a:srcRect t="39536" b="47262"/>
          <a:stretch>
            <a:fillRect/>
          </a:stretch>
        </p:blipFill>
        <p:spPr>
          <a:xfrm>
            <a:off x="360000" y="180000"/>
            <a:ext cx="9972000" cy="6984000"/>
          </a:xfrm>
          <a:prstGeom prst="rect">
            <a:avLst/>
          </a:prstGeom>
          <a:noFill/>
          <a:ln>
            <a:noFill/>
          </a:ln>
        </p:spPr>
      </p:pic>
      <p:pic>
        <p:nvPicPr>
          <p:cNvPr id="458" name="Image 457"/>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459" name="Image 458"/>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460" name="Image 459"/>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461" name="Image 460"/>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462" name="Rectangle 461"/>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FOCUS SECTEUR INDUSTRIE</a:t>
            </a:r>
          </a:p>
        </p:txBody>
      </p:sp>
      <p:pic>
        <p:nvPicPr>
          <p:cNvPr id="463" name="Image 462"/>
          <p:cNvPicPr>
            <a:picLocks noChangeAspect="1"/>
          </p:cNvPicPr>
          <p:nvPr/>
        </p:nvPicPr>
        <p:blipFill>
          <a:blip r:embed="rId8"/>
          <a:srcRect/>
          <a:stretch>
            <a:fillRect/>
          </a:stretch>
        </p:blipFill>
        <p:spPr>
          <a:xfrm>
            <a:off x="684000" y="1731173"/>
            <a:ext cx="9324000" cy="4991336"/>
          </a:xfrm>
          <a:prstGeom prst="rect">
            <a:avLst/>
          </a:prstGeom>
          <a:noFill/>
          <a:ln>
            <a:noFill/>
          </a:ln>
        </p:spPr>
      </p:pic>
      <p:sp>
        <p:nvSpPr>
          <p:cNvPr id="464" name="Rectangle 463"/>
          <p:cNvSpPr/>
          <p:nvPr/>
        </p:nvSpPr>
        <p:spPr>
          <a:xfrm>
            <a:off x="720000" y="1731173"/>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ÉTABLISSEMENTS INSCRITS AU REGISTRE DU COMMERCE ET DES SOCIÉTÉS AU 15/10/2024</a:t>
            </a:r>
          </a:p>
        </p:txBody>
      </p:sp>
      <p:sp>
        <p:nvSpPr>
          <p:cNvPr id="465" name="Rectangle 464"/>
          <p:cNvSpPr/>
          <p:nvPr/>
        </p:nvSpPr>
        <p:spPr>
          <a:xfrm>
            <a:off x="720000" y="6506509"/>
            <a:ext cx="522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pic>
        <p:nvPicPr>
          <p:cNvPr id="466" name="Image 465"/>
          <p:cNvPicPr>
            <a:picLocks noChangeAspect="1"/>
          </p:cNvPicPr>
          <p:nvPr/>
        </p:nvPicPr>
        <p:blipFill>
          <a:blip r:embed="rId9"/>
          <a:srcRect/>
          <a:stretch>
            <a:fillRect/>
          </a:stretch>
        </p:blipFill>
        <p:spPr>
          <a:xfrm>
            <a:off x="720000" y="2019173"/>
            <a:ext cx="5220000" cy="959723"/>
          </a:xfrm>
          <a:prstGeom prst="rect">
            <a:avLst/>
          </a:prstGeom>
          <a:noFill/>
          <a:ln>
            <a:noFill/>
          </a:ln>
        </p:spPr>
      </p:pic>
      <p:pic>
        <p:nvPicPr>
          <p:cNvPr id="467" name="Image 466"/>
          <p:cNvPicPr>
            <a:picLocks noChangeAspect="1"/>
          </p:cNvPicPr>
          <p:nvPr/>
        </p:nvPicPr>
        <p:blipFill>
          <a:blip r:embed="rId10"/>
          <a:srcRect/>
          <a:stretch>
            <a:fillRect/>
          </a:stretch>
        </p:blipFill>
        <p:spPr>
          <a:xfrm>
            <a:off x="6192000" y="2019173"/>
            <a:ext cx="3780000" cy="4487336"/>
          </a:xfrm>
          <a:prstGeom prst="rect">
            <a:avLst/>
          </a:prstGeom>
          <a:noFill/>
          <a:ln>
            <a:noFill/>
          </a:ln>
        </p:spPr>
      </p:pic>
      <p:sp>
        <p:nvSpPr>
          <p:cNvPr id="468" name="Rectangle 467"/>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11</a:t>
            </a:r>
          </a:p>
        </p:txBody>
      </p:sp>
      <p:sp>
        <p:nvSpPr>
          <p:cNvPr id="469" name="Rectangle 468"/>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 name="Image 471"/>
          <p:cNvPicPr>
            <a:picLocks noChangeAspect="1"/>
          </p:cNvPicPr>
          <p:nvPr/>
        </p:nvPicPr>
        <p:blipFill>
          <a:blip r:embed="rId2"/>
          <a:srcRect t="52733" b="34082"/>
          <a:stretch>
            <a:fillRect/>
          </a:stretch>
        </p:blipFill>
        <p:spPr>
          <a:xfrm>
            <a:off x="324000" y="180000"/>
            <a:ext cx="10044000" cy="6984000"/>
          </a:xfrm>
          <a:prstGeom prst="rect">
            <a:avLst/>
          </a:prstGeom>
          <a:noFill/>
          <a:ln>
            <a:noFill/>
          </a:ln>
        </p:spPr>
      </p:pic>
      <p:pic>
        <p:nvPicPr>
          <p:cNvPr id="473" name="Image 472"/>
          <p:cNvPicPr>
            <a:picLocks noChangeAspect="1"/>
          </p:cNvPicPr>
          <p:nvPr/>
        </p:nvPicPr>
        <p:blipFill>
          <a:blip r:embed="rId3"/>
          <a:srcRect t="52737" b="34061"/>
          <a:stretch>
            <a:fillRect/>
          </a:stretch>
        </p:blipFill>
        <p:spPr>
          <a:xfrm>
            <a:off x="360000" y="180000"/>
            <a:ext cx="9972000" cy="6984000"/>
          </a:xfrm>
          <a:prstGeom prst="rect">
            <a:avLst/>
          </a:prstGeom>
          <a:noFill/>
          <a:ln>
            <a:noFill/>
          </a:ln>
        </p:spPr>
      </p:pic>
      <p:pic>
        <p:nvPicPr>
          <p:cNvPr id="474" name="Image 473"/>
          <p:cNvPicPr>
            <a:picLocks noChangeAspect="1"/>
          </p:cNvPicPr>
          <p:nvPr/>
        </p:nvPicPr>
        <p:blipFill>
          <a:blip r:embed="rId3"/>
          <a:srcRect t="52737" b="34061"/>
          <a:stretch>
            <a:fillRect/>
          </a:stretch>
        </p:blipFill>
        <p:spPr>
          <a:xfrm>
            <a:off x="360000" y="180000"/>
            <a:ext cx="9972000" cy="6984000"/>
          </a:xfrm>
          <a:prstGeom prst="rect">
            <a:avLst/>
          </a:prstGeom>
          <a:noFill/>
          <a:ln>
            <a:noFill/>
          </a:ln>
        </p:spPr>
      </p:pic>
      <p:pic>
        <p:nvPicPr>
          <p:cNvPr id="475" name="Image 474"/>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476" name="Image 475"/>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477" name="Image 476"/>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478" name="Image 477"/>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479" name="Rectangle 478"/>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FOCUS SECTEUR CONSTRUCTION</a:t>
            </a:r>
          </a:p>
        </p:txBody>
      </p:sp>
      <p:pic>
        <p:nvPicPr>
          <p:cNvPr id="480" name="Image 479"/>
          <p:cNvPicPr>
            <a:picLocks noChangeAspect="1"/>
          </p:cNvPicPr>
          <p:nvPr/>
        </p:nvPicPr>
        <p:blipFill>
          <a:blip r:embed="rId8"/>
          <a:srcRect/>
          <a:stretch>
            <a:fillRect/>
          </a:stretch>
        </p:blipFill>
        <p:spPr>
          <a:xfrm>
            <a:off x="684000" y="1675597"/>
            <a:ext cx="9324000" cy="4340731"/>
          </a:xfrm>
          <a:prstGeom prst="rect">
            <a:avLst/>
          </a:prstGeom>
          <a:noFill/>
          <a:ln>
            <a:noFill/>
          </a:ln>
        </p:spPr>
      </p:pic>
      <p:sp>
        <p:nvSpPr>
          <p:cNvPr id="481" name="Rectangle 480"/>
          <p:cNvSpPr/>
          <p:nvPr/>
        </p:nvSpPr>
        <p:spPr>
          <a:xfrm>
            <a:off x="720000" y="1711597"/>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ÉTABLISSEMENTS INSCRITS AU REGISTRE DU COMMERCE ET DES SOCIÉTÉS AU 15/10/2024 - VERRIÈRES</a:t>
            </a:r>
          </a:p>
        </p:txBody>
      </p:sp>
      <p:pic>
        <p:nvPicPr>
          <p:cNvPr id="482" name="Image 481"/>
          <p:cNvPicPr>
            <a:picLocks noChangeAspect="1"/>
          </p:cNvPicPr>
          <p:nvPr/>
        </p:nvPicPr>
        <p:blipFill>
          <a:blip r:embed="rId9"/>
          <a:srcRect/>
          <a:stretch>
            <a:fillRect/>
          </a:stretch>
        </p:blipFill>
        <p:spPr>
          <a:xfrm>
            <a:off x="720000" y="2117573"/>
            <a:ext cx="9252000" cy="452732"/>
          </a:xfrm>
          <a:prstGeom prst="rect">
            <a:avLst/>
          </a:prstGeom>
          <a:noFill/>
          <a:ln>
            <a:noFill/>
          </a:ln>
        </p:spPr>
      </p:pic>
      <p:pic>
        <p:nvPicPr>
          <p:cNvPr id="483" name="Image 482"/>
          <p:cNvPicPr>
            <a:picLocks noChangeAspect="1"/>
          </p:cNvPicPr>
          <p:nvPr/>
        </p:nvPicPr>
        <p:blipFill>
          <a:blip r:embed="rId10"/>
          <a:srcRect/>
          <a:stretch>
            <a:fillRect/>
          </a:stretch>
        </p:blipFill>
        <p:spPr>
          <a:xfrm>
            <a:off x="720000" y="2765810"/>
            <a:ext cx="4500000" cy="2905124"/>
          </a:xfrm>
          <a:prstGeom prst="rect">
            <a:avLst/>
          </a:prstGeom>
          <a:noFill/>
          <a:ln>
            <a:noFill/>
          </a:ln>
        </p:spPr>
      </p:pic>
      <p:pic>
        <p:nvPicPr>
          <p:cNvPr id="484" name="Image 483"/>
          <p:cNvPicPr>
            <a:picLocks noChangeAspect="1"/>
          </p:cNvPicPr>
          <p:nvPr/>
        </p:nvPicPr>
        <p:blipFill>
          <a:blip r:embed="rId11"/>
          <a:srcRect/>
          <a:stretch>
            <a:fillRect/>
          </a:stretch>
        </p:blipFill>
        <p:spPr>
          <a:xfrm>
            <a:off x="5472000" y="2765810"/>
            <a:ext cx="4500000" cy="2905124"/>
          </a:xfrm>
          <a:prstGeom prst="rect">
            <a:avLst/>
          </a:prstGeom>
          <a:noFill/>
          <a:ln>
            <a:noFill/>
          </a:ln>
        </p:spPr>
      </p:pic>
      <p:sp>
        <p:nvSpPr>
          <p:cNvPr id="485" name="Rectangle 484"/>
          <p:cNvSpPr/>
          <p:nvPr/>
        </p:nvSpPr>
        <p:spPr>
          <a:xfrm>
            <a:off x="720000" y="5682365"/>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sp>
        <p:nvSpPr>
          <p:cNvPr id="486" name="Rectangle 485"/>
          <p:cNvSpPr/>
          <p:nvPr/>
        </p:nvSpPr>
        <p:spPr>
          <a:xfrm>
            <a:off x="5472000" y="5682365"/>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sp>
        <p:nvSpPr>
          <p:cNvPr id="487" name="Rectangle 486"/>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12</a:t>
            </a:r>
          </a:p>
        </p:txBody>
      </p:sp>
      <p:sp>
        <p:nvSpPr>
          <p:cNvPr id="488" name="Rectangle 487"/>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 name="Image 490"/>
          <p:cNvPicPr>
            <a:picLocks noChangeAspect="1"/>
          </p:cNvPicPr>
          <p:nvPr/>
        </p:nvPicPr>
        <p:blipFill>
          <a:blip r:embed="rId2"/>
          <a:srcRect t="65917" b="20899"/>
          <a:stretch>
            <a:fillRect/>
          </a:stretch>
        </p:blipFill>
        <p:spPr>
          <a:xfrm>
            <a:off x="324000" y="180000"/>
            <a:ext cx="10044000" cy="6984000"/>
          </a:xfrm>
          <a:prstGeom prst="rect">
            <a:avLst/>
          </a:prstGeom>
          <a:noFill/>
          <a:ln>
            <a:noFill/>
          </a:ln>
        </p:spPr>
      </p:pic>
      <p:pic>
        <p:nvPicPr>
          <p:cNvPr id="492" name="Image 491"/>
          <p:cNvPicPr>
            <a:picLocks noChangeAspect="1"/>
          </p:cNvPicPr>
          <p:nvPr/>
        </p:nvPicPr>
        <p:blipFill>
          <a:blip r:embed="rId3"/>
          <a:srcRect t="65938" b="20859"/>
          <a:stretch>
            <a:fillRect/>
          </a:stretch>
        </p:blipFill>
        <p:spPr>
          <a:xfrm>
            <a:off x="360000" y="180000"/>
            <a:ext cx="9972000" cy="6984000"/>
          </a:xfrm>
          <a:prstGeom prst="rect">
            <a:avLst/>
          </a:prstGeom>
          <a:noFill/>
          <a:ln>
            <a:noFill/>
          </a:ln>
        </p:spPr>
      </p:pic>
      <p:pic>
        <p:nvPicPr>
          <p:cNvPr id="493" name="Image 492"/>
          <p:cNvPicPr>
            <a:picLocks noChangeAspect="1"/>
          </p:cNvPicPr>
          <p:nvPr/>
        </p:nvPicPr>
        <p:blipFill>
          <a:blip r:embed="rId3"/>
          <a:srcRect t="65938" b="20859"/>
          <a:stretch>
            <a:fillRect/>
          </a:stretch>
        </p:blipFill>
        <p:spPr>
          <a:xfrm>
            <a:off x="360000" y="180000"/>
            <a:ext cx="9972000" cy="6984000"/>
          </a:xfrm>
          <a:prstGeom prst="rect">
            <a:avLst/>
          </a:prstGeom>
          <a:noFill/>
          <a:ln>
            <a:noFill/>
          </a:ln>
        </p:spPr>
      </p:pic>
      <p:pic>
        <p:nvPicPr>
          <p:cNvPr id="494" name="Image 493"/>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495" name="Image 494"/>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496" name="Image 495"/>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497" name="Image 496"/>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498" name="Rectangle 497"/>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FOCUS SECTEUR CONSTRUCTION</a:t>
            </a:r>
          </a:p>
        </p:txBody>
      </p:sp>
      <p:pic>
        <p:nvPicPr>
          <p:cNvPr id="499" name="Image 498"/>
          <p:cNvPicPr>
            <a:picLocks noChangeAspect="1"/>
          </p:cNvPicPr>
          <p:nvPr/>
        </p:nvPicPr>
        <p:blipFill>
          <a:blip r:embed="rId8"/>
          <a:srcRect/>
          <a:stretch>
            <a:fillRect/>
          </a:stretch>
        </p:blipFill>
        <p:spPr>
          <a:xfrm>
            <a:off x="684000" y="1832370"/>
            <a:ext cx="9324000" cy="1849698"/>
          </a:xfrm>
          <a:prstGeom prst="rect">
            <a:avLst/>
          </a:prstGeom>
          <a:noFill/>
          <a:ln>
            <a:noFill/>
          </a:ln>
        </p:spPr>
      </p:pic>
      <p:sp>
        <p:nvSpPr>
          <p:cNvPr id="500" name="Rectangle 499"/>
          <p:cNvSpPr/>
          <p:nvPr/>
        </p:nvSpPr>
        <p:spPr>
          <a:xfrm>
            <a:off x="720000" y="1868370"/>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ÉTABLISSEMENTS INSCRITS AU REGISTRE DU COMMERCE ET DES SOCIÉTÉS AU 15/10/2024</a:t>
            </a:r>
          </a:p>
        </p:txBody>
      </p:sp>
      <p:sp>
        <p:nvSpPr>
          <p:cNvPr id="501" name="Rectangle 500"/>
          <p:cNvSpPr/>
          <p:nvPr/>
        </p:nvSpPr>
        <p:spPr>
          <a:xfrm>
            <a:off x="720000" y="3397276"/>
            <a:ext cx="522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pic>
        <p:nvPicPr>
          <p:cNvPr id="502" name="Image 501"/>
          <p:cNvPicPr>
            <a:picLocks noChangeAspect="1"/>
          </p:cNvPicPr>
          <p:nvPr/>
        </p:nvPicPr>
        <p:blipFill>
          <a:blip r:embed="rId9"/>
          <a:srcRect/>
          <a:stretch>
            <a:fillRect/>
          </a:stretch>
        </p:blipFill>
        <p:spPr>
          <a:xfrm>
            <a:off x="720000" y="2171577"/>
            <a:ext cx="5220000" cy="793700"/>
          </a:xfrm>
          <a:prstGeom prst="rect">
            <a:avLst/>
          </a:prstGeom>
          <a:noFill/>
          <a:ln>
            <a:noFill/>
          </a:ln>
        </p:spPr>
      </p:pic>
      <p:pic>
        <p:nvPicPr>
          <p:cNvPr id="503" name="Image 502"/>
          <p:cNvPicPr>
            <a:picLocks noChangeAspect="1"/>
          </p:cNvPicPr>
          <p:nvPr/>
        </p:nvPicPr>
        <p:blipFill>
          <a:blip r:embed="rId10"/>
          <a:srcRect/>
          <a:stretch>
            <a:fillRect/>
          </a:stretch>
        </p:blipFill>
        <p:spPr>
          <a:xfrm>
            <a:off x="6201526" y="2171577"/>
            <a:ext cx="3780000" cy="1225700"/>
          </a:xfrm>
          <a:prstGeom prst="rect">
            <a:avLst/>
          </a:prstGeom>
          <a:noFill/>
          <a:ln>
            <a:noFill/>
          </a:ln>
        </p:spPr>
      </p:pic>
      <p:sp>
        <p:nvSpPr>
          <p:cNvPr id="504" name="Rectangle 503"/>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13</a:t>
            </a:r>
          </a:p>
        </p:txBody>
      </p:sp>
      <p:sp>
        <p:nvSpPr>
          <p:cNvPr id="505" name="Rectangle 504"/>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 name="Image 507"/>
          <p:cNvPicPr>
            <a:picLocks noChangeAspect="1"/>
          </p:cNvPicPr>
          <p:nvPr/>
        </p:nvPicPr>
        <p:blipFill>
          <a:blip r:embed="rId2"/>
          <a:srcRect t="79100" b="7715"/>
          <a:stretch>
            <a:fillRect/>
          </a:stretch>
        </p:blipFill>
        <p:spPr>
          <a:xfrm>
            <a:off x="324000" y="180000"/>
            <a:ext cx="10044000" cy="6984000"/>
          </a:xfrm>
          <a:prstGeom prst="rect">
            <a:avLst/>
          </a:prstGeom>
          <a:noFill/>
          <a:ln>
            <a:noFill/>
          </a:ln>
        </p:spPr>
      </p:pic>
      <p:pic>
        <p:nvPicPr>
          <p:cNvPr id="509" name="Image 508"/>
          <p:cNvPicPr>
            <a:picLocks noChangeAspect="1"/>
          </p:cNvPicPr>
          <p:nvPr/>
        </p:nvPicPr>
        <p:blipFill>
          <a:blip r:embed="rId3"/>
          <a:srcRect t="79140" b="7658"/>
          <a:stretch>
            <a:fillRect/>
          </a:stretch>
        </p:blipFill>
        <p:spPr>
          <a:xfrm>
            <a:off x="360000" y="180000"/>
            <a:ext cx="9972000" cy="6984000"/>
          </a:xfrm>
          <a:prstGeom prst="rect">
            <a:avLst/>
          </a:prstGeom>
          <a:noFill/>
          <a:ln>
            <a:noFill/>
          </a:ln>
        </p:spPr>
      </p:pic>
      <p:pic>
        <p:nvPicPr>
          <p:cNvPr id="510" name="Image 509"/>
          <p:cNvPicPr>
            <a:picLocks noChangeAspect="1"/>
          </p:cNvPicPr>
          <p:nvPr/>
        </p:nvPicPr>
        <p:blipFill>
          <a:blip r:embed="rId3"/>
          <a:srcRect t="79140" b="7658"/>
          <a:stretch>
            <a:fillRect/>
          </a:stretch>
        </p:blipFill>
        <p:spPr>
          <a:xfrm>
            <a:off x="360000" y="180000"/>
            <a:ext cx="9972000" cy="6984000"/>
          </a:xfrm>
          <a:prstGeom prst="rect">
            <a:avLst/>
          </a:prstGeom>
          <a:noFill/>
          <a:ln>
            <a:noFill/>
          </a:ln>
        </p:spPr>
      </p:pic>
      <p:pic>
        <p:nvPicPr>
          <p:cNvPr id="511" name="Image 510"/>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512" name="Image 511"/>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513" name="Image 512"/>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514" name="Image 513"/>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515" name="Rectangle 514"/>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FOCUS SECTEUR COMMERCE</a:t>
            </a:r>
          </a:p>
        </p:txBody>
      </p:sp>
      <p:pic>
        <p:nvPicPr>
          <p:cNvPr id="516" name="Image 515"/>
          <p:cNvPicPr>
            <a:picLocks noChangeAspect="1"/>
          </p:cNvPicPr>
          <p:nvPr/>
        </p:nvPicPr>
        <p:blipFill>
          <a:blip r:embed="rId8"/>
          <a:srcRect/>
          <a:stretch>
            <a:fillRect/>
          </a:stretch>
        </p:blipFill>
        <p:spPr>
          <a:xfrm>
            <a:off x="684000" y="1835886"/>
            <a:ext cx="9324000" cy="4340731"/>
          </a:xfrm>
          <a:prstGeom prst="rect">
            <a:avLst/>
          </a:prstGeom>
          <a:noFill/>
          <a:ln>
            <a:noFill/>
          </a:ln>
        </p:spPr>
      </p:pic>
      <p:sp>
        <p:nvSpPr>
          <p:cNvPr id="517" name="Rectangle 516"/>
          <p:cNvSpPr/>
          <p:nvPr/>
        </p:nvSpPr>
        <p:spPr>
          <a:xfrm>
            <a:off x="720000" y="1871886"/>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ÉTABLISSEMENTS INSCRITS AU REGISTRE DU COMMERCE ET DES SOCIÉTÉS AU 15/10/2024 - VERRIÈRES</a:t>
            </a:r>
          </a:p>
        </p:txBody>
      </p:sp>
      <p:pic>
        <p:nvPicPr>
          <p:cNvPr id="518" name="Image 517"/>
          <p:cNvPicPr>
            <a:picLocks noChangeAspect="1"/>
          </p:cNvPicPr>
          <p:nvPr/>
        </p:nvPicPr>
        <p:blipFill>
          <a:blip r:embed="rId9"/>
          <a:srcRect/>
          <a:stretch>
            <a:fillRect/>
          </a:stretch>
        </p:blipFill>
        <p:spPr>
          <a:xfrm>
            <a:off x="720000" y="2277861"/>
            <a:ext cx="9252000" cy="452732"/>
          </a:xfrm>
          <a:prstGeom prst="rect">
            <a:avLst/>
          </a:prstGeom>
          <a:noFill/>
          <a:ln>
            <a:noFill/>
          </a:ln>
        </p:spPr>
      </p:pic>
      <p:pic>
        <p:nvPicPr>
          <p:cNvPr id="519" name="Image 518"/>
          <p:cNvPicPr>
            <a:picLocks noChangeAspect="1"/>
          </p:cNvPicPr>
          <p:nvPr/>
        </p:nvPicPr>
        <p:blipFill>
          <a:blip r:embed="rId10"/>
          <a:srcRect/>
          <a:stretch>
            <a:fillRect/>
          </a:stretch>
        </p:blipFill>
        <p:spPr>
          <a:xfrm>
            <a:off x="720000" y="2912130"/>
            <a:ext cx="4500000" cy="2905124"/>
          </a:xfrm>
          <a:prstGeom prst="rect">
            <a:avLst/>
          </a:prstGeom>
          <a:noFill/>
          <a:ln>
            <a:noFill/>
          </a:ln>
        </p:spPr>
      </p:pic>
      <p:pic>
        <p:nvPicPr>
          <p:cNvPr id="520" name="Image 519"/>
          <p:cNvPicPr>
            <a:picLocks noChangeAspect="1"/>
          </p:cNvPicPr>
          <p:nvPr/>
        </p:nvPicPr>
        <p:blipFill>
          <a:blip r:embed="rId11"/>
          <a:srcRect/>
          <a:stretch>
            <a:fillRect/>
          </a:stretch>
        </p:blipFill>
        <p:spPr>
          <a:xfrm>
            <a:off x="5472000" y="2926098"/>
            <a:ext cx="4500000" cy="2905124"/>
          </a:xfrm>
          <a:prstGeom prst="rect">
            <a:avLst/>
          </a:prstGeom>
          <a:noFill/>
          <a:ln>
            <a:noFill/>
          </a:ln>
        </p:spPr>
      </p:pic>
      <p:sp>
        <p:nvSpPr>
          <p:cNvPr id="521" name="Rectangle 520"/>
          <p:cNvSpPr/>
          <p:nvPr/>
        </p:nvSpPr>
        <p:spPr>
          <a:xfrm>
            <a:off x="720000" y="5842653"/>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sp>
        <p:nvSpPr>
          <p:cNvPr id="522" name="Rectangle 521"/>
          <p:cNvSpPr/>
          <p:nvPr/>
        </p:nvSpPr>
        <p:spPr>
          <a:xfrm>
            <a:off x="5472000" y="5842653"/>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sp>
        <p:nvSpPr>
          <p:cNvPr id="523" name="Rectangle 522"/>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14</a:t>
            </a:r>
          </a:p>
        </p:txBody>
      </p:sp>
      <p:sp>
        <p:nvSpPr>
          <p:cNvPr id="524" name="Rectangle 523"/>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 name="Image 526"/>
          <p:cNvPicPr>
            <a:picLocks noChangeAspect="1"/>
          </p:cNvPicPr>
          <p:nvPr/>
        </p:nvPicPr>
        <p:blipFill>
          <a:blip r:embed="rId2"/>
          <a:srcRect t="92284"/>
          <a:stretch>
            <a:fillRect/>
          </a:stretch>
        </p:blipFill>
        <p:spPr>
          <a:xfrm>
            <a:off x="324000" y="180000"/>
            <a:ext cx="10044000" cy="6984000"/>
          </a:xfrm>
          <a:prstGeom prst="rect">
            <a:avLst/>
          </a:prstGeom>
          <a:noFill/>
          <a:ln>
            <a:noFill/>
          </a:ln>
        </p:spPr>
      </p:pic>
      <p:pic>
        <p:nvPicPr>
          <p:cNvPr id="528" name="Image 527"/>
          <p:cNvPicPr>
            <a:picLocks noChangeAspect="1"/>
          </p:cNvPicPr>
          <p:nvPr/>
        </p:nvPicPr>
        <p:blipFill>
          <a:blip r:embed="rId3"/>
          <a:srcRect t="92341"/>
          <a:stretch>
            <a:fillRect/>
          </a:stretch>
        </p:blipFill>
        <p:spPr>
          <a:xfrm>
            <a:off x="360000" y="180000"/>
            <a:ext cx="9972000" cy="6984000"/>
          </a:xfrm>
          <a:prstGeom prst="rect">
            <a:avLst/>
          </a:prstGeom>
          <a:noFill/>
          <a:ln>
            <a:noFill/>
          </a:ln>
        </p:spPr>
      </p:pic>
      <p:pic>
        <p:nvPicPr>
          <p:cNvPr id="529" name="Image 528"/>
          <p:cNvPicPr>
            <a:picLocks noChangeAspect="1"/>
          </p:cNvPicPr>
          <p:nvPr/>
        </p:nvPicPr>
        <p:blipFill>
          <a:blip r:embed="rId3"/>
          <a:srcRect t="92341"/>
          <a:stretch>
            <a:fillRect/>
          </a:stretch>
        </p:blipFill>
        <p:spPr>
          <a:xfrm>
            <a:off x="360000" y="180000"/>
            <a:ext cx="9972000" cy="6984000"/>
          </a:xfrm>
          <a:prstGeom prst="rect">
            <a:avLst/>
          </a:prstGeom>
          <a:noFill/>
          <a:ln>
            <a:noFill/>
          </a:ln>
        </p:spPr>
      </p:pic>
      <p:pic>
        <p:nvPicPr>
          <p:cNvPr id="530" name="Image 529"/>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531" name="Image 530"/>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532" name="Image 531"/>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533" name="Image 532"/>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534" name="Rectangle 533"/>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FOCUS SECTEUR COMMERCE</a:t>
            </a:r>
          </a:p>
        </p:txBody>
      </p:sp>
      <p:pic>
        <p:nvPicPr>
          <p:cNvPr id="535" name="Image 534"/>
          <p:cNvPicPr>
            <a:picLocks noChangeAspect="1"/>
          </p:cNvPicPr>
          <p:nvPr/>
        </p:nvPicPr>
        <p:blipFill>
          <a:blip r:embed="rId8"/>
          <a:srcRect/>
          <a:stretch>
            <a:fillRect/>
          </a:stretch>
        </p:blipFill>
        <p:spPr>
          <a:xfrm>
            <a:off x="684000" y="1832638"/>
            <a:ext cx="9324000" cy="4362848"/>
          </a:xfrm>
          <a:prstGeom prst="rect">
            <a:avLst/>
          </a:prstGeom>
          <a:noFill/>
          <a:ln>
            <a:noFill/>
          </a:ln>
        </p:spPr>
      </p:pic>
      <p:sp>
        <p:nvSpPr>
          <p:cNvPr id="536" name="Rectangle 535"/>
          <p:cNvSpPr/>
          <p:nvPr/>
        </p:nvSpPr>
        <p:spPr>
          <a:xfrm>
            <a:off x="720000" y="1868638"/>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ÉTABLISSEMENTS INSCRITS AU REGISTRE DU COMMERCE ET DES SOCIÉTÉS AU 15/10/2024</a:t>
            </a:r>
          </a:p>
        </p:txBody>
      </p:sp>
      <p:sp>
        <p:nvSpPr>
          <p:cNvPr id="537" name="Rectangle 536"/>
          <p:cNvSpPr/>
          <p:nvPr/>
        </p:nvSpPr>
        <p:spPr>
          <a:xfrm>
            <a:off x="720000" y="5919244"/>
            <a:ext cx="522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pic>
        <p:nvPicPr>
          <p:cNvPr id="538" name="Image 537"/>
          <p:cNvPicPr>
            <a:picLocks noChangeAspect="1"/>
          </p:cNvPicPr>
          <p:nvPr/>
        </p:nvPicPr>
        <p:blipFill>
          <a:blip r:embed="rId9"/>
          <a:srcRect/>
          <a:stretch>
            <a:fillRect/>
          </a:stretch>
        </p:blipFill>
        <p:spPr>
          <a:xfrm>
            <a:off x="720000" y="2171845"/>
            <a:ext cx="5220000" cy="793700"/>
          </a:xfrm>
          <a:prstGeom prst="rect">
            <a:avLst/>
          </a:prstGeom>
          <a:noFill/>
          <a:ln>
            <a:noFill/>
          </a:ln>
        </p:spPr>
      </p:pic>
      <p:pic>
        <p:nvPicPr>
          <p:cNvPr id="539" name="Image 538"/>
          <p:cNvPicPr>
            <a:picLocks noChangeAspect="1"/>
          </p:cNvPicPr>
          <p:nvPr/>
        </p:nvPicPr>
        <p:blipFill>
          <a:blip r:embed="rId10"/>
          <a:srcRect/>
          <a:stretch>
            <a:fillRect/>
          </a:stretch>
        </p:blipFill>
        <p:spPr>
          <a:xfrm>
            <a:off x="6201526" y="2171845"/>
            <a:ext cx="3780000" cy="3747399"/>
          </a:xfrm>
          <a:prstGeom prst="rect">
            <a:avLst/>
          </a:prstGeom>
          <a:noFill/>
          <a:ln>
            <a:noFill/>
          </a:ln>
        </p:spPr>
      </p:pic>
      <p:sp>
        <p:nvSpPr>
          <p:cNvPr id="540" name="Rectangle 539"/>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15</a:t>
            </a:r>
          </a:p>
        </p:txBody>
      </p:sp>
      <p:sp>
        <p:nvSpPr>
          <p:cNvPr id="541" name="Rectangle 540"/>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 name="Image 543"/>
          <p:cNvPicPr>
            <a:picLocks noChangeAspect="1"/>
          </p:cNvPicPr>
          <p:nvPr/>
        </p:nvPicPr>
        <p:blipFill>
          <a:blip r:embed="rId2"/>
          <a:srcRect t="105467" b="-5467"/>
          <a:stretch>
            <a:fillRect/>
          </a:stretch>
        </p:blipFill>
        <p:spPr>
          <a:xfrm>
            <a:off x="324000" y="180000"/>
            <a:ext cx="10044000" cy="6984000"/>
          </a:xfrm>
          <a:prstGeom prst="rect">
            <a:avLst/>
          </a:prstGeom>
          <a:noFill/>
          <a:ln>
            <a:noFill/>
          </a:ln>
        </p:spPr>
      </p:pic>
      <p:pic>
        <p:nvPicPr>
          <p:cNvPr id="545" name="Image 544"/>
          <p:cNvPicPr>
            <a:picLocks noChangeAspect="1"/>
          </p:cNvPicPr>
          <p:nvPr/>
        </p:nvPicPr>
        <p:blipFill>
          <a:blip r:embed="rId3"/>
          <a:srcRect t="105543" b="-5543"/>
          <a:stretch>
            <a:fillRect/>
          </a:stretch>
        </p:blipFill>
        <p:spPr>
          <a:xfrm>
            <a:off x="360000" y="180000"/>
            <a:ext cx="9972000" cy="6984000"/>
          </a:xfrm>
          <a:prstGeom prst="rect">
            <a:avLst/>
          </a:prstGeom>
          <a:noFill/>
          <a:ln>
            <a:noFill/>
          </a:ln>
        </p:spPr>
      </p:pic>
      <p:pic>
        <p:nvPicPr>
          <p:cNvPr id="546" name="Image 545"/>
          <p:cNvPicPr>
            <a:picLocks noChangeAspect="1"/>
          </p:cNvPicPr>
          <p:nvPr/>
        </p:nvPicPr>
        <p:blipFill>
          <a:blip r:embed="rId3"/>
          <a:srcRect t="105543" b="-5543"/>
          <a:stretch>
            <a:fillRect/>
          </a:stretch>
        </p:blipFill>
        <p:spPr>
          <a:xfrm>
            <a:off x="360000" y="180000"/>
            <a:ext cx="9972000" cy="6984000"/>
          </a:xfrm>
          <a:prstGeom prst="rect">
            <a:avLst/>
          </a:prstGeom>
          <a:noFill/>
          <a:ln>
            <a:noFill/>
          </a:ln>
        </p:spPr>
      </p:pic>
      <p:pic>
        <p:nvPicPr>
          <p:cNvPr id="547" name="Image 546"/>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548" name="Image 547"/>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549" name="Image 548"/>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550" name="Image 549"/>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551" name="Rectangle 550"/>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FOCUS SECTEUR SERVICES</a:t>
            </a:r>
          </a:p>
        </p:txBody>
      </p:sp>
      <p:pic>
        <p:nvPicPr>
          <p:cNvPr id="552" name="Image 551"/>
          <p:cNvPicPr>
            <a:picLocks noChangeAspect="1"/>
          </p:cNvPicPr>
          <p:nvPr/>
        </p:nvPicPr>
        <p:blipFill>
          <a:blip r:embed="rId8"/>
          <a:srcRect/>
          <a:stretch>
            <a:fillRect/>
          </a:stretch>
        </p:blipFill>
        <p:spPr>
          <a:xfrm>
            <a:off x="684000" y="1824460"/>
            <a:ext cx="9324000" cy="4340731"/>
          </a:xfrm>
          <a:prstGeom prst="rect">
            <a:avLst/>
          </a:prstGeom>
          <a:noFill/>
          <a:ln>
            <a:noFill/>
          </a:ln>
        </p:spPr>
      </p:pic>
      <p:sp>
        <p:nvSpPr>
          <p:cNvPr id="553" name="Rectangle 552"/>
          <p:cNvSpPr/>
          <p:nvPr/>
        </p:nvSpPr>
        <p:spPr>
          <a:xfrm>
            <a:off x="720000" y="1860460"/>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ÉTABLISSEMENTS INSCRITS AU REGISTRE DU COMMERCE ET DES SOCIÉTÉS AU 15/10/2024 - VERRIÈRES</a:t>
            </a:r>
          </a:p>
        </p:txBody>
      </p:sp>
      <p:pic>
        <p:nvPicPr>
          <p:cNvPr id="554" name="Image 553"/>
          <p:cNvPicPr>
            <a:picLocks noChangeAspect="1"/>
          </p:cNvPicPr>
          <p:nvPr/>
        </p:nvPicPr>
        <p:blipFill>
          <a:blip r:embed="rId9"/>
          <a:srcRect/>
          <a:stretch>
            <a:fillRect/>
          </a:stretch>
        </p:blipFill>
        <p:spPr>
          <a:xfrm>
            <a:off x="720000" y="2266436"/>
            <a:ext cx="9252000" cy="452732"/>
          </a:xfrm>
          <a:prstGeom prst="rect">
            <a:avLst/>
          </a:prstGeom>
          <a:noFill/>
          <a:ln>
            <a:noFill/>
          </a:ln>
        </p:spPr>
      </p:pic>
      <p:pic>
        <p:nvPicPr>
          <p:cNvPr id="555" name="Image 554"/>
          <p:cNvPicPr>
            <a:picLocks noChangeAspect="1"/>
          </p:cNvPicPr>
          <p:nvPr/>
        </p:nvPicPr>
        <p:blipFill>
          <a:blip r:embed="rId10"/>
          <a:srcRect/>
          <a:stretch>
            <a:fillRect/>
          </a:stretch>
        </p:blipFill>
        <p:spPr>
          <a:xfrm>
            <a:off x="720000" y="2914672"/>
            <a:ext cx="4500000" cy="2905124"/>
          </a:xfrm>
          <a:prstGeom prst="rect">
            <a:avLst/>
          </a:prstGeom>
          <a:noFill/>
          <a:ln>
            <a:noFill/>
          </a:ln>
        </p:spPr>
      </p:pic>
      <p:pic>
        <p:nvPicPr>
          <p:cNvPr id="556" name="Image 555"/>
          <p:cNvPicPr>
            <a:picLocks noChangeAspect="1"/>
          </p:cNvPicPr>
          <p:nvPr/>
        </p:nvPicPr>
        <p:blipFill>
          <a:blip r:embed="rId11"/>
          <a:srcRect/>
          <a:stretch>
            <a:fillRect/>
          </a:stretch>
        </p:blipFill>
        <p:spPr>
          <a:xfrm>
            <a:off x="5472000" y="2914672"/>
            <a:ext cx="4500000" cy="2905124"/>
          </a:xfrm>
          <a:prstGeom prst="rect">
            <a:avLst/>
          </a:prstGeom>
          <a:noFill/>
          <a:ln>
            <a:noFill/>
          </a:ln>
        </p:spPr>
      </p:pic>
      <p:sp>
        <p:nvSpPr>
          <p:cNvPr id="557" name="Rectangle 556"/>
          <p:cNvSpPr/>
          <p:nvPr/>
        </p:nvSpPr>
        <p:spPr>
          <a:xfrm>
            <a:off x="720000" y="5831228"/>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sp>
        <p:nvSpPr>
          <p:cNvPr id="558" name="Rectangle 557"/>
          <p:cNvSpPr/>
          <p:nvPr/>
        </p:nvSpPr>
        <p:spPr>
          <a:xfrm>
            <a:off x="5472000" y="5831228"/>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sp>
        <p:nvSpPr>
          <p:cNvPr id="559" name="Rectangle 558"/>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16</a:t>
            </a:r>
          </a:p>
        </p:txBody>
      </p:sp>
      <p:sp>
        <p:nvSpPr>
          <p:cNvPr id="560" name="Rectangle 559"/>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 name="Image 562"/>
          <p:cNvPicPr>
            <a:picLocks noChangeAspect="1"/>
          </p:cNvPicPr>
          <p:nvPr/>
        </p:nvPicPr>
        <p:blipFill>
          <a:blip r:embed="rId2"/>
          <a:srcRect t="118651" b="-18651"/>
          <a:stretch>
            <a:fillRect/>
          </a:stretch>
        </p:blipFill>
        <p:spPr>
          <a:xfrm>
            <a:off x="324000" y="180000"/>
            <a:ext cx="10044000" cy="6984000"/>
          </a:xfrm>
          <a:prstGeom prst="rect">
            <a:avLst/>
          </a:prstGeom>
          <a:noFill/>
          <a:ln>
            <a:noFill/>
          </a:ln>
        </p:spPr>
      </p:pic>
      <p:pic>
        <p:nvPicPr>
          <p:cNvPr id="564" name="Image 563"/>
          <p:cNvPicPr>
            <a:picLocks noChangeAspect="1"/>
          </p:cNvPicPr>
          <p:nvPr/>
        </p:nvPicPr>
        <p:blipFill>
          <a:blip r:embed="rId3"/>
          <a:srcRect t="118744" b="-18744"/>
          <a:stretch>
            <a:fillRect/>
          </a:stretch>
        </p:blipFill>
        <p:spPr>
          <a:xfrm>
            <a:off x="360000" y="180000"/>
            <a:ext cx="9972000" cy="6984000"/>
          </a:xfrm>
          <a:prstGeom prst="rect">
            <a:avLst/>
          </a:prstGeom>
          <a:noFill/>
          <a:ln>
            <a:noFill/>
          </a:ln>
        </p:spPr>
      </p:pic>
      <p:pic>
        <p:nvPicPr>
          <p:cNvPr id="565" name="Image 564"/>
          <p:cNvPicPr>
            <a:picLocks noChangeAspect="1"/>
          </p:cNvPicPr>
          <p:nvPr/>
        </p:nvPicPr>
        <p:blipFill>
          <a:blip r:embed="rId3"/>
          <a:srcRect t="118744" b="-18744"/>
          <a:stretch>
            <a:fillRect/>
          </a:stretch>
        </p:blipFill>
        <p:spPr>
          <a:xfrm>
            <a:off x="360000" y="180000"/>
            <a:ext cx="9972000" cy="6984000"/>
          </a:xfrm>
          <a:prstGeom prst="rect">
            <a:avLst/>
          </a:prstGeom>
          <a:noFill/>
          <a:ln>
            <a:noFill/>
          </a:ln>
        </p:spPr>
      </p:pic>
      <p:pic>
        <p:nvPicPr>
          <p:cNvPr id="566" name="Image 565"/>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567" name="Image 566"/>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568" name="Image 567"/>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569" name="Image 568"/>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570" name="Rectangle 569"/>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FOCUS SECTEUR SERVICES</a:t>
            </a:r>
          </a:p>
        </p:txBody>
      </p:sp>
      <p:pic>
        <p:nvPicPr>
          <p:cNvPr id="571" name="Image 570"/>
          <p:cNvPicPr>
            <a:picLocks noChangeAspect="1"/>
          </p:cNvPicPr>
          <p:nvPr/>
        </p:nvPicPr>
        <p:blipFill>
          <a:blip r:embed="rId8"/>
          <a:srcRect/>
          <a:stretch>
            <a:fillRect/>
          </a:stretch>
        </p:blipFill>
        <p:spPr>
          <a:xfrm>
            <a:off x="684000" y="1832638"/>
            <a:ext cx="9324000" cy="5015947"/>
          </a:xfrm>
          <a:prstGeom prst="rect">
            <a:avLst/>
          </a:prstGeom>
          <a:noFill/>
          <a:ln>
            <a:noFill/>
          </a:ln>
        </p:spPr>
      </p:pic>
      <p:sp>
        <p:nvSpPr>
          <p:cNvPr id="572" name="Rectangle 571"/>
          <p:cNvSpPr/>
          <p:nvPr/>
        </p:nvSpPr>
        <p:spPr>
          <a:xfrm>
            <a:off x="720000" y="1868638"/>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ÉTABLISSEMENTS INSCRITS AU REGISTRE DU COMMERCE ET DES SOCIÉTÉS AU 15/10/2024</a:t>
            </a:r>
          </a:p>
        </p:txBody>
      </p:sp>
      <p:sp>
        <p:nvSpPr>
          <p:cNvPr id="573" name="Rectangle 572"/>
          <p:cNvSpPr/>
          <p:nvPr/>
        </p:nvSpPr>
        <p:spPr>
          <a:xfrm>
            <a:off x="720000" y="6572343"/>
            <a:ext cx="522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pic>
        <p:nvPicPr>
          <p:cNvPr id="574" name="Image 573"/>
          <p:cNvPicPr>
            <a:picLocks noChangeAspect="1"/>
          </p:cNvPicPr>
          <p:nvPr/>
        </p:nvPicPr>
        <p:blipFill>
          <a:blip r:embed="rId9"/>
          <a:srcRect/>
          <a:stretch>
            <a:fillRect/>
          </a:stretch>
        </p:blipFill>
        <p:spPr>
          <a:xfrm>
            <a:off x="720000" y="2171845"/>
            <a:ext cx="5220000" cy="1803399"/>
          </a:xfrm>
          <a:prstGeom prst="rect">
            <a:avLst/>
          </a:prstGeom>
          <a:noFill/>
          <a:ln>
            <a:noFill/>
          </a:ln>
        </p:spPr>
      </p:pic>
      <p:pic>
        <p:nvPicPr>
          <p:cNvPr id="575" name="Image 574"/>
          <p:cNvPicPr>
            <a:picLocks noChangeAspect="1"/>
          </p:cNvPicPr>
          <p:nvPr/>
        </p:nvPicPr>
        <p:blipFill>
          <a:blip r:embed="rId10"/>
          <a:srcRect/>
          <a:stretch>
            <a:fillRect/>
          </a:stretch>
        </p:blipFill>
        <p:spPr>
          <a:xfrm>
            <a:off x="6201526" y="2171845"/>
            <a:ext cx="3780000" cy="4400498"/>
          </a:xfrm>
          <a:prstGeom prst="rect">
            <a:avLst/>
          </a:prstGeom>
          <a:noFill/>
          <a:ln>
            <a:noFill/>
          </a:ln>
        </p:spPr>
      </p:pic>
      <p:sp>
        <p:nvSpPr>
          <p:cNvPr id="576" name="Rectangle 575"/>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17</a:t>
            </a:r>
          </a:p>
        </p:txBody>
      </p:sp>
      <p:sp>
        <p:nvSpPr>
          <p:cNvPr id="577" name="Rectangle 576"/>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 name="Image 579"/>
          <p:cNvPicPr>
            <a:picLocks noChangeAspect="1"/>
          </p:cNvPicPr>
          <p:nvPr/>
        </p:nvPicPr>
        <p:blipFill>
          <a:blip r:embed="rId2"/>
          <a:srcRect t="131834" b="-31834"/>
          <a:stretch>
            <a:fillRect/>
          </a:stretch>
        </p:blipFill>
        <p:spPr>
          <a:xfrm>
            <a:off x="324000" y="180000"/>
            <a:ext cx="10044000" cy="6309105"/>
          </a:xfrm>
          <a:prstGeom prst="rect">
            <a:avLst/>
          </a:prstGeom>
          <a:noFill/>
          <a:ln>
            <a:noFill/>
          </a:ln>
        </p:spPr>
      </p:pic>
      <p:pic>
        <p:nvPicPr>
          <p:cNvPr id="581" name="Image 580"/>
          <p:cNvPicPr>
            <a:picLocks noChangeAspect="1"/>
          </p:cNvPicPr>
          <p:nvPr/>
        </p:nvPicPr>
        <p:blipFill>
          <a:blip r:embed="rId3"/>
          <a:srcRect t="131945" b="-31945"/>
          <a:stretch>
            <a:fillRect/>
          </a:stretch>
        </p:blipFill>
        <p:spPr>
          <a:xfrm>
            <a:off x="360000" y="180000"/>
            <a:ext cx="9972000" cy="6273105"/>
          </a:xfrm>
          <a:prstGeom prst="rect">
            <a:avLst/>
          </a:prstGeom>
          <a:noFill/>
          <a:ln>
            <a:noFill/>
          </a:ln>
        </p:spPr>
      </p:pic>
      <p:pic>
        <p:nvPicPr>
          <p:cNvPr id="582" name="Image 581"/>
          <p:cNvPicPr>
            <a:picLocks noChangeAspect="1"/>
          </p:cNvPicPr>
          <p:nvPr/>
        </p:nvPicPr>
        <p:blipFill>
          <a:blip r:embed="rId3"/>
          <a:srcRect t="131945" b="-31945"/>
          <a:stretch>
            <a:fillRect/>
          </a:stretch>
        </p:blipFill>
        <p:spPr>
          <a:xfrm>
            <a:off x="360000" y="180000"/>
            <a:ext cx="9972000" cy="6273105"/>
          </a:xfrm>
          <a:prstGeom prst="rect">
            <a:avLst/>
          </a:prstGeom>
          <a:noFill/>
          <a:ln>
            <a:noFill/>
          </a:ln>
        </p:spPr>
      </p:pic>
      <p:pic>
        <p:nvPicPr>
          <p:cNvPr id="583" name="Image 582"/>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584" name="Image 583"/>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585" name="Image 584"/>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586" name="Image 585"/>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587" name="Rectangle 586"/>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PRINCIPAUX ÉTABLISSEMENTS</a:t>
            </a:r>
          </a:p>
        </p:txBody>
      </p:sp>
      <p:pic>
        <p:nvPicPr>
          <p:cNvPr id="588" name="Image 587"/>
          <p:cNvPicPr>
            <a:picLocks noChangeAspect="1"/>
          </p:cNvPicPr>
          <p:nvPr/>
        </p:nvPicPr>
        <p:blipFill>
          <a:blip r:embed="rId8"/>
          <a:srcRect/>
          <a:stretch>
            <a:fillRect/>
          </a:stretch>
        </p:blipFill>
        <p:spPr>
          <a:xfrm>
            <a:off x="684000" y="1682477"/>
            <a:ext cx="9324000" cy="4745738"/>
          </a:xfrm>
          <a:prstGeom prst="rect">
            <a:avLst/>
          </a:prstGeom>
          <a:noFill/>
          <a:ln>
            <a:noFill/>
          </a:ln>
        </p:spPr>
      </p:pic>
      <p:sp>
        <p:nvSpPr>
          <p:cNvPr id="589" name="Rectangle 588"/>
          <p:cNvSpPr/>
          <p:nvPr/>
        </p:nvSpPr>
        <p:spPr>
          <a:xfrm>
            <a:off x="720000" y="1718477"/>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ÉTABLISSEMENTS INSCRITS AU REGISTRE DU COMMERCE ET DES SOCIÉTÉS AU 15/10/2024 - VERRIÈRES</a:t>
            </a:r>
          </a:p>
        </p:txBody>
      </p:sp>
      <p:sp>
        <p:nvSpPr>
          <p:cNvPr id="590" name="Rectangle 589"/>
          <p:cNvSpPr/>
          <p:nvPr/>
        </p:nvSpPr>
        <p:spPr>
          <a:xfrm>
            <a:off x="701755" y="4965275"/>
            <a:ext cx="9252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pic>
        <p:nvPicPr>
          <p:cNvPr id="591" name="Image 590"/>
          <p:cNvPicPr>
            <a:picLocks noChangeAspect="1"/>
          </p:cNvPicPr>
          <p:nvPr/>
        </p:nvPicPr>
        <p:blipFill>
          <a:blip r:embed="rId9"/>
          <a:srcRect/>
          <a:stretch>
            <a:fillRect/>
          </a:stretch>
        </p:blipFill>
        <p:spPr>
          <a:xfrm>
            <a:off x="720000" y="2006477"/>
            <a:ext cx="9252000" cy="2958798"/>
          </a:xfrm>
          <a:prstGeom prst="rect">
            <a:avLst/>
          </a:prstGeom>
          <a:noFill/>
          <a:ln>
            <a:noFill/>
          </a:ln>
        </p:spPr>
      </p:pic>
      <p:sp>
        <p:nvSpPr>
          <p:cNvPr id="592" name="Rectangle 591"/>
          <p:cNvSpPr/>
          <p:nvPr/>
        </p:nvSpPr>
        <p:spPr>
          <a:xfrm>
            <a:off x="720000" y="5253275"/>
            <a:ext cx="9252000" cy="1138940"/>
          </a:xfrm>
          <a:prstGeom prst="rect">
            <a:avLst/>
          </a:prstGeom>
          <a:noFill/>
          <a:ln>
            <a:noFill/>
          </a:ln>
        </p:spPr>
        <p:txBody>
          <a:bodyPr vert="horz" lIns="25400" tIns="25400" rIns="25400" bIns="25400" anchor="t" anchorCtr="0"/>
          <a:lstStyle/>
          <a:p>
            <a:pPr marL="0" marR="0" indent="0" algn="l" rtl="0"/>
            <a:r>
              <a:rPr lang="fr-FR" sz="1000" b="0" i="0" u="sng" strike="noStrike" dirty="0">
                <a:solidFill>
                  <a:srgbClr val="707070"/>
                </a:solidFill>
                <a:latin typeface="Calibri"/>
              </a:rPr>
              <a:t>Note méthodologique</a:t>
            </a:r>
          </a:p>
          <a:p>
            <a:pPr marL="0" marR="0" indent="0" algn="l" rtl="0"/>
            <a:r>
              <a:rPr lang="fr-FR" sz="1000" b="0" i="0" u="none" strike="noStrike" dirty="0">
                <a:solidFill>
                  <a:srgbClr val="707070"/>
                </a:solidFill>
                <a:latin typeface="Calibri"/>
              </a:rPr>
              <a:t>La nomenclature utilisée dans ce document a été élaborée par les CCI Occitanie et se distingue des agrégations traditionnelles de l'Insee.</a:t>
            </a:r>
          </a:p>
          <a:p>
            <a:pPr marL="0" marR="0" indent="0" algn="l" rtl="0"/>
            <a:r>
              <a:rPr lang="fr-FR" sz="1000" b="0" i="0" u="none" strike="noStrike" dirty="0">
                <a:solidFill>
                  <a:srgbClr val="707070"/>
                </a:solidFill>
                <a:latin typeface="Calibri"/>
              </a:rPr>
              <a:t>Certaines activités de production alimentaire, classées dans l'industrie par l'Insee, comme les charcuteries ou les boulangeries, sont considérées ici comme des "Commerces de bouche", et donc comptabilisées au titre du commerce alimentaire.</a:t>
            </a:r>
          </a:p>
          <a:p>
            <a:pPr marL="0" marR="0" indent="0" algn="l" rtl="0"/>
            <a:r>
              <a:rPr lang="fr-FR" sz="1000" b="0" i="0" u="none" strike="noStrike" dirty="0">
                <a:solidFill>
                  <a:srgbClr val="707070"/>
                </a:solidFill>
                <a:latin typeface="Calibri"/>
              </a:rPr>
              <a:t>Quelques activités de services ayant un caractère commercial, et disposant d'un point de vente, sont classées en "Services ayant un point de vente" dans la catégorie "Commerce". Il s'agit, par exemple, des blanchisseries, agences de voyage, cordonnier, etc.)</a:t>
            </a:r>
          </a:p>
          <a:p>
            <a:pPr marL="0" marR="0" indent="0" algn="l" rtl="0"/>
            <a:r>
              <a:rPr lang="fr-FR" sz="1000" b="0" i="0" u="none" strike="noStrike" dirty="0">
                <a:solidFill>
                  <a:srgbClr val="707070"/>
                </a:solidFill>
                <a:latin typeface="Calibri"/>
              </a:rPr>
              <a:t>Enfin, les activités immobilières classées en construction par l'insee, se trouvent ici dans les "Services".</a:t>
            </a:r>
          </a:p>
        </p:txBody>
      </p:sp>
      <p:sp>
        <p:nvSpPr>
          <p:cNvPr id="593" name="Rectangle 592"/>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18</a:t>
            </a:r>
          </a:p>
        </p:txBody>
      </p:sp>
      <p:sp>
        <p:nvSpPr>
          <p:cNvPr id="594" name="Rectangle 593"/>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7" name="Image 596"/>
          <p:cNvPicPr>
            <a:picLocks noChangeAspect="1"/>
          </p:cNvPicPr>
          <p:nvPr/>
        </p:nvPicPr>
        <p:blipFill>
          <a:blip r:embed="rId2"/>
          <a:srcRect b="58524"/>
          <a:stretch>
            <a:fillRect/>
          </a:stretch>
        </p:blipFill>
        <p:spPr>
          <a:xfrm>
            <a:off x="324000" y="180000"/>
            <a:ext cx="10044000" cy="6984000"/>
          </a:xfrm>
          <a:prstGeom prst="rect">
            <a:avLst/>
          </a:prstGeom>
          <a:noFill/>
          <a:ln>
            <a:noFill/>
          </a:ln>
        </p:spPr>
      </p:pic>
      <p:pic>
        <p:nvPicPr>
          <p:cNvPr id="598" name="Image 597"/>
          <p:cNvPicPr>
            <a:picLocks noChangeAspect="1"/>
          </p:cNvPicPr>
          <p:nvPr/>
        </p:nvPicPr>
        <p:blipFill>
          <a:blip r:embed="rId3"/>
          <a:srcRect b="58561"/>
          <a:stretch>
            <a:fillRect/>
          </a:stretch>
        </p:blipFill>
        <p:spPr>
          <a:xfrm>
            <a:off x="360000" y="216000"/>
            <a:ext cx="9972000" cy="6948000"/>
          </a:xfrm>
          <a:prstGeom prst="rect">
            <a:avLst/>
          </a:prstGeom>
          <a:noFill/>
          <a:ln>
            <a:noFill/>
          </a:ln>
        </p:spPr>
      </p:pic>
      <p:pic>
        <p:nvPicPr>
          <p:cNvPr id="599" name="Image 598"/>
          <p:cNvPicPr>
            <a:picLocks noChangeAspect="1"/>
          </p:cNvPicPr>
          <p:nvPr/>
        </p:nvPicPr>
        <p:blipFill>
          <a:blip r:embed="rId3"/>
          <a:srcRect b="58561"/>
          <a:stretch>
            <a:fillRect/>
          </a:stretch>
        </p:blipFill>
        <p:spPr>
          <a:xfrm>
            <a:off x="360000" y="216000"/>
            <a:ext cx="9972000" cy="6948000"/>
          </a:xfrm>
          <a:prstGeom prst="rect">
            <a:avLst/>
          </a:prstGeom>
          <a:noFill/>
          <a:ln>
            <a:noFill/>
          </a:ln>
        </p:spPr>
      </p:pic>
      <p:pic>
        <p:nvPicPr>
          <p:cNvPr id="600" name="Image 599"/>
          <p:cNvPicPr>
            <a:picLocks noChangeAspect="1"/>
          </p:cNvPicPr>
          <p:nvPr/>
        </p:nvPicPr>
        <p:blipFill>
          <a:blip r:embed="rId4"/>
          <a:srcRect/>
          <a:stretch>
            <a:fillRect/>
          </a:stretch>
        </p:blipFill>
        <p:spPr>
          <a:xfrm>
            <a:off x="360000" y="216000"/>
            <a:ext cx="9972000" cy="1440000"/>
          </a:xfrm>
          <a:prstGeom prst="rect">
            <a:avLst/>
          </a:prstGeom>
          <a:noFill/>
          <a:ln>
            <a:noFill/>
          </a:ln>
        </p:spPr>
      </p:pic>
      <p:pic>
        <p:nvPicPr>
          <p:cNvPr id="601" name="Image 600"/>
          <p:cNvPicPr>
            <a:picLocks noChangeAspect="1"/>
          </p:cNvPicPr>
          <p:nvPr/>
        </p:nvPicPr>
        <p:blipFill>
          <a:blip r:embed="rId5"/>
          <a:srcRect/>
          <a:stretch>
            <a:fillRect/>
          </a:stretch>
        </p:blipFill>
        <p:spPr>
          <a:xfrm>
            <a:off x="360000" y="936000"/>
            <a:ext cx="6660000" cy="144000"/>
          </a:xfrm>
          <a:prstGeom prst="rect">
            <a:avLst/>
          </a:prstGeom>
          <a:noFill/>
          <a:ln>
            <a:noFill/>
          </a:ln>
        </p:spPr>
      </p:pic>
      <p:pic>
        <p:nvPicPr>
          <p:cNvPr id="602" name="Image 601"/>
          <p:cNvPicPr>
            <a:picLocks noChangeAspect="1"/>
          </p:cNvPicPr>
          <p:nvPr/>
        </p:nvPicPr>
        <p:blipFill>
          <a:blip r:embed="rId6"/>
          <a:srcRect/>
          <a:stretch>
            <a:fillRect/>
          </a:stretch>
        </p:blipFill>
        <p:spPr>
          <a:xfrm>
            <a:off x="7020000" y="216000"/>
            <a:ext cx="3127320" cy="862560"/>
          </a:xfrm>
          <a:prstGeom prst="rect">
            <a:avLst/>
          </a:prstGeom>
          <a:noFill/>
          <a:ln>
            <a:noFill/>
          </a:ln>
        </p:spPr>
      </p:pic>
      <p:pic>
        <p:nvPicPr>
          <p:cNvPr id="603" name="Image 602"/>
          <p:cNvPicPr>
            <a:picLocks noChangeAspect="1"/>
          </p:cNvPicPr>
          <p:nvPr/>
        </p:nvPicPr>
        <p:blipFill>
          <a:blip r:embed="rId7"/>
          <a:srcRect/>
          <a:stretch>
            <a:fillRect/>
          </a:stretch>
        </p:blipFill>
        <p:spPr>
          <a:xfrm>
            <a:off x="360000" y="216000"/>
            <a:ext cx="972360" cy="722520"/>
          </a:xfrm>
          <a:prstGeom prst="rect">
            <a:avLst/>
          </a:prstGeom>
          <a:noFill/>
          <a:ln>
            <a:noFill/>
          </a:ln>
        </p:spPr>
      </p:pic>
      <p:sp>
        <p:nvSpPr>
          <p:cNvPr id="604" name="Rectangle 603"/>
          <p:cNvSpPr/>
          <p:nvPr/>
        </p:nvSpPr>
        <p:spPr>
          <a:xfrm>
            <a:off x="1332000" y="216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EMPLOI</a:t>
            </a:r>
          </a:p>
        </p:txBody>
      </p:sp>
      <p:pic>
        <p:nvPicPr>
          <p:cNvPr id="605" name="Image 604"/>
          <p:cNvPicPr>
            <a:picLocks noChangeAspect="1"/>
          </p:cNvPicPr>
          <p:nvPr/>
        </p:nvPicPr>
        <p:blipFill>
          <a:blip r:embed="rId8"/>
          <a:srcRect/>
          <a:stretch>
            <a:fillRect/>
          </a:stretch>
        </p:blipFill>
        <p:spPr>
          <a:xfrm>
            <a:off x="684000" y="1684724"/>
            <a:ext cx="9324000" cy="5199909"/>
          </a:xfrm>
          <a:prstGeom prst="rect">
            <a:avLst/>
          </a:prstGeom>
          <a:noFill/>
          <a:ln>
            <a:noFill/>
          </a:ln>
        </p:spPr>
      </p:pic>
      <p:pic>
        <p:nvPicPr>
          <p:cNvPr id="606" name="Image 605"/>
          <p:cNvPicPr>
            <a:picLocks noChangeAspect="1"/>
          </p:cNvPicPr>
          <p:nvPr/>
        </p:nvPicPr>
        <p:blipFill>
          <a:blip r:embed="rId9"/>
          <a:srcRect/>
          <a:stretch>
            <a:fillRect/>
          </a:stretch>
        </p:blipFill>
        <p:spPr>
          <a:xfrm>
            <a:off x="720000" y="1972724"/>
            <a:ext cx="9252000" cy="1960909"/>
          </a:xfrm>
          <a:prstGeom prst="rect">
            <a:avLst/>
          </a:prstGeom>
          <a:noFill/>
          <a:ln>
            <a:noFill/>
          </a:ln>
        </p:spPr>
      </p:pic>
      <p:sp>
        <p:nvSpPr>
          <p:cNvPr id="607" name="Rectangle 606"/>
          <p:cNvSpPr/>
          <p:nvPr/>
        </p:nvSpPr>
        <p:spPr>
          <a:xfrm>
            <a:off x="720000" y="1684724"/>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109ED3"/>
                </a:solidFill>
                <a:latin typeface="Calibri"/>
              </a:rPr>
              <a:t>EMPLOI TOTAL 2021 PAR GRANDS SECTEURS D'ACTIVITÉS - VERRIÈRES</a:t>
            </a:r>
          </a:p>
        </p:txBody>
      </p:sp>
      <p:sp>
        <p:nvSpPr>
          <p:cNvPr id="608" name="Rectangle 607"/>
          <p:cNvSpPr/>
          <p:nvPr/>
        </p:nvSpPr>
        <p:spPr>
          <a:xfrm>
            <a:off x="684000" y="3946334"/>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E6007E"/>
                </a:solidFill>
                <a:latin typeface="Calibri"/>
              </a:rPr>
              <a:t>POPULATION ACTIVE OCCUPÉE 2021 PAR LIEUX DE TRAVAIL - </a:t>
            </a:r>
          </a:p>
        </p:txBody>
      </p:sp>
      <p:pic>
        <p:nvPicPr>
          <p:cNvPr id="609" name="Image 608"/>
          <p:cNvPicPr>
            <a:picLocks noChangeAspect="1"/>
          </p:cNvPicPr>
          <p:nvPr/>
        </p:nvPicPr>
        <p:blipFill>
          <a:blip r:embed="rId10"/>
          <a:srcRect/>
          <a:stretch>
            <a:fillRect/>
          </a:stretch>
        </p:blipFill>
        <p:spPr>
          <a:xfrm>
            <a:off x="720000" y="4221633"/>
            <a:ext cx="9252000" cy="2116357"/>
          </a:xfrm>
          <a:prstGeom prst="rect">
            <a:avLst/>
          </a:prstGeom>
          <a:noFill/>
          <a:ln>
            <a:noFill/>
          </a:ln>
        </p:spPr>
      </p:pic>
      <p:sp>
        <p:nvSpPr>
          <p:cNvPr id="610" name="Rectangle 609"/>
          <p:cNvSpPr/>
          <p:nvPr/>
        </p:nvSpPr>
        <p:spPr>
          <a:xfrm>
            <a:off x="720000" y="6668634"/>
            <a:ext cx="9252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a:t>
            </a:r>
          </a:p>
        </p:txBody>
      </p:sp>
      <p:pic>
        <p:nvPicPr>
          <p:cNvPr id="611" name="Image 610"/>
          <p:cNvPicPr>
            <a:picLocks noChangeAspect="1"/>
          </p:cNvPicPr>
          <p:nvPr/>
        </p:nvPicPr>
        <p:blipFill>
          <a:blip r:embed="rId11"/>
          <a:srcRect/>
          <a:stretch>
            <a:fillRect/>
          </a:stretch>
        </p:blipFill>
        <p:spPr>
          <a:xfrm>
            <a:off x="720000" y="6337990"/>
            <a:ext cx="9252000" cy="330644"/>
          </a:xfrm>
          <a:prstGeom prst="rect">
            <a:avLst/>
          </a:prstGeom>
          <a:noFill/>
          <a:ln>
            <a:noFill/>
          </a:ln>
        </p:spPr>
      </p:pic>
      <p:sp>
        <p:nvSpPr>
          <p:cNvPr id="612" name="Rectangle 611"/>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19</a:t>
            </a:r>
          </a:p>
        </p:txBody>
      </p:sp>
      <p:sp>
        <p:nvSpPr>
          <p:cNvPr id="613" name="Rectangle 612"/>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Image 271"/>
          <p:cNvPicPr>
            <a:picLocks noChangeAspect="1"/>
          </p:cNvPicPr>
          <p:nvPr/>
        </p:nvPicPr>
        <p:blipFill>
          <a:blip r:embed="rId2"/>
          <a:srcRect b="74894"/>
          <a:stretch>
            <a:fillRect/>
          </a:stretch>
        </p:blipFill>
        <p:spPr>
          <a:xfrm>
            <a:off x="324000" y="180000"/>
            <a:ext cx="10044000" cy="6984000"/>
          </a:xfrm>
          <a:prstGeom prst="rect">
            <a:avLst/>
          </a:prstGeom>
          <a:noFill/>
          <a:ln>
            <a:noFill/>
          </a:ln>
        </p:spPr>
      </p:pic>
      <p:pic>
        <p:nvPicPr>
          <p:cNvPr id="273" name="Image 272"/>
          <p:cNvPicPr>
            <a:picLocks noChangeAspect="1"/>
          </p:cNvPicPr>
          <p:nvPr/>
        </p:nvPicPr>
        <p:blipFill>
          <a:blip r:embed="rId3"/>
          <a:srcRect b="74959"/>
          <a:stretch>
            <a:fillRect/>
          </a:stretch>
        </p:blipFill>
        <p:spPr>
          <a:xfrm>
            <a:off x="360000" y="216000"/>
            <a:ext cx="9972000" cy="6948000"/>
          </a:xfrm>
          <a:prstGeom prst="rect">
            <a:avLst/>
          </a:prstGeom>
          <a:noFill/>
          <a:ln>
            <a:noFill/>
          </a:ln>
        </p:spPr>
      </p:pic>
      <p:pic>
        <p:nvPicPr>
          <p:cNvPr id="274" name="Image 273"/>
          <p:cNvPicPr>
            <a:picLocks noChangeAspect="1"/>
          </p:cNvPicPr>
          <p:nvPr/>
        </p:nvPicPr>
        <p:blipFill>
          <a:blip r:embed="rId3"/>
          <a:srcRect b="74959"/>
          <a:stretch>
            <a:fillRect/>
          </a:stretch>
        </p:blipFill>
        <p:spPr>
          <a:xfrm>
            <a:off x="360000" y="216000"/>
            <a:ext cx="9972000" cy="6948000"/>
          </a:xfrm>
          <a:prstGeom prst="rect">
            <a:avLst/>
          </a:prstGeom>
          <a:noFill/>
          <a:ln>
            <a:noFill/>
          </a:ln>
        </p:spPr>
      </p:pic>
      <p:pic>
        <p:nvPicPr>
          <p:cNvPr id="275" name="Image 274"/>
          <p:cNvPicPr>
            <a:picLocks noChangeAspect="1"/>
          </p:cNvPicPr>
          <p:nvPr/>
        </p:nvPicPr>
        <p:blipFill>
          <a:blip r:embed="rId4"/>
          <a:srcRect/>
          <a:stretch>
            <a:fillRect/>
          </a:stretch>
        </p:blipFill>
        <p:spPr>
          <a:xfrm>
            <a:off x="360000" y="216000"/>
            <a:ext cx="9972000" cy="1440000"/>
          </a:xfrm>
          <a:prstGeom prst="rect">
            <a:avLst/>
          </a:prstGeom>
          <a:noFill/>
          <a:ln>
            <a:noFill/>
          </a:ln>
        </p:spPr>
      </p:pic>
      <p:pic>
        <p:nvPicPr>
          <p:cNvPr id="276" name="Image 275"/>
          <p:cNvPicPr>
            <a:picLocks noChangeAspect="1"/>
          </p:cNvPicPr>
          <p:nvPr/>
        </p:nvPicPr>
        <p:blipFill>
          <a:blip r:embed="rId5"/>
          <a:srcRect/>
          <a:stretch>
            <a:fillRect/>
          </a:stretch>
        </p:blipFill>
        <p:spPr>
          <a:xfrm>
            <a:off x="360000" y="936000"/>
            <a:ext cx="6660000" cy="144000"/>
          </a:xfrm>
          <a:prstGeom prst="rect">
            <a:avLst/>
          </a:prstGeom>
          <a:noFill/>
          <a:ln>
            <a:noFill/>
          </a:ln>
        </p:spPr>
      </p:pic>
      <p:pic>
        <p:nvPicPr>
          <p:cNvPr id="277" name="Image 276"/>
          <p:cNvPicPr>
            <a:picLocks noChangeAspect="1"/>
          </p:cNvPicPr>
          <p:nvPr/>
        </p:nvPicPr>
        <p:blipFill>
          <a:blip r:embed="rId6"/>
          <a:srcRect/>
          <a:stretch>
            <a:fillRect/>
          </a:stretch>
        </p:blipFill>
        <p:spPr>
          <a:xfrm>
            <a:off x="7020000" y="216000"/>
            <a:ext cx="3127320" cy="862560"/>
          </a:xfrm>
          <a:prstGeom prst="rect">
            <a:avLst/>
          </a:prstGeom>
          <a:noFill/>
          <a:ln>
            <a:noFill/>
          </a:ln>
        </p:spPr>
      </p:pic>
      <p:pic>
        <p:nvPicPr>
          <p:cNvPr id="278" name="Image 277"/>
          <p:cNvPicPr>
            <a:picLocks noChangeAspect="1"/>
          </p:cNvPicPr>
          <p:nvPr/>
        </p:nvPicPr>
        <p:blipFill>
          <a:blip r:embed="rId7"/>
          <a:srcRect/>
          <a:stretch>
            <a:fillRect/>
          </a:stretch>
        </p:blipFill>
        <p:spPr>
          <a:xfrm>
            <a:off x="360000" y="216000"/>
            <a:ext cx="972360" cy="722520"/>
          </a:xfrm>
          <a:prstGeom prst="rect">
            <a:avLst/>
          </a:prstGeom>
          <a:noFill/>
          <a:ln>
            <a:noFill/>
          </a:ln>
        </p:spPr>
      </p:pic>
      <p:sp>
        <p:nvSpPr>
          <p:cNvPr id="279" name="Rectangle 278"/>
          <p:cNvSpPr/>
          <p:nvPr/>
        </p:nvSpPr>
        <p:spPr>
          <a:xfrm>
            <a:off x="1332000" y="216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DÉMOGRAPHIE</a:t>
            </a:r>
          </a:p>
        </p:txBody>
      </p:sp>
      <p:sp>
        <p:nvSpPr>
          <p:cNvPr id="280" name="Rectangle 279"/>
          <p:cNvSpPr/>
          <p:nvPr/>
        </p:nvSpPr>
        <p:spPr>
          <a:xfrm>
            <a:off x="720000" y="1728000"/>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ÉVOLUTION DE LA POPULATION</a:t>
            </a:r>
          </a:p>
        </p:txBody>
      </p:sp>
      <p:pic>
        <p:nvPicPr>
          <p:cNvPr id="281" name="Image 280"/>
          <p:cNvPicPr>
            <a:picLocks noChangeAspect="1"/>
          </p:cNvPicPr>
          <p:nvPr/>
        </p:nvPicPr>
        <p:blipFill>
          <a:blip r:embed="rId8"/>
          <a:srcRect/>
          <a:stretch>
            <a:fillRect/>
          </a:stretch>
        </p:blipFill>
        <p:spPr>
          <a:xfrm>
            <a:off x="720000" y="2016000"/>
            <a:ext cx="9252000" cy="577700"/>
          </a:xfrm>
          <a:prstGeom prst="rect">
            <a:avLst/>
          </a:prstGeom>
          <a:noFill/>
          <a:ln>
            <a:noFill/>
          </a:ln>
        </p:spPr>
      </p:pic>
      <p:sp>
        <p:nvSpPr>
          <p:cNvPr id="282" name="Rectangle 281"/>
          <p:cNvSpPr/>
          <p:nvPr/>
        </p:nvSpPr>
        <p:spPr>
          <a:xfrm>
            <a:off x="720000" y="2809700"/>
            <a:ext cx="3492000" cy="206252"/>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a:t>
            </a:r>
          </a:p>
        </p:txBody>
      </p:sp>
      <p:pic>
        <p:nvPicPr>
          <p:cNvPr id="283" name="Image 282"/>
          <p:cNvPicPr>
            <a:picLocks noChangeAspect="1"/>
          </p:cNvPicPr>
          <p:nvPr/>
        </p:nvPicPr>
        <p:blipFill>
          <a:blip r:embed="rId9"/>
          <a:srcRect/>
          <a:stretch>
            <a:fillRect/>
          </a:stretch>
        </p:blipFill>
        <p:spPr>
          <a:xfrm>
            <a:off x="684000" y="3116528"/>
            <a:ext cx="9324000" cy="3467797"/>
          </a:xfrm>
          <a:prstGeom prst="rect">
            <a:avLst/>
          </a:prstGeom>
          <a:noFill/>
          <a:ln>
            <a:noFill/>
          </a:ln>
        </p:spPr>
      </p:pic>
      <p:sp>
        <p:nvSpPr>
          <p:cNvPr id="284" name="Rectangle 283"/>
          <p:cNvSpPr/>
          <p:nvPr/>
        </p:nvSpPr>
        <p:spPr>
          <a:xfrm>
            <a:off x="720000" y="3116528"/>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POPULATION PAR ÂGE EN 2021 - VERRIÈRES</a:t>
            </a:r>
          </a:p>
        </p:txBody>
      </p:sp>
      <p:sp>
        <p:nvSpPr>
          <p:cNvPr id="285" name="Rectangle 284"/>
          <p:cNvSpPr/>
          <p:nvPr/>
        </p:nvSpPr>
        <p:spPr>
          <a:xfrm>
            <a:off x="720000" y="5361228"/>
            <a:ext cx="3492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a:t>
            </a:r>
          </a:p>
        </p:txBody>
      </p:sp>
      <p:pic>
        <p:nvPicPr>
          <p:cNvPr id="286" name="Image 285"/>
          <p:cNvPicPr>
            <a:picLocks noChangeAspect="1"/>
          </p:cNvPicPr>
          <p:nvPr/>
        </p:nvPicPr>
        <p:blipFill>
          <a:blip r:embed="rId10"/>
          <a:srcRect/>
          <a:stretch>
            <a:fillRect/>
          </a:stretch>
        </p:blipFill>
        <p:spPr>
          <a:xfrm>
            <a:off x="4608000" y="3440528"/>
            <a:ext cx="5328000" cy="2526278"/>
          </a:xfrm>
          <a:prstGeom prst="rect">
            <a:avLst/>
          </a:prstGeom>
          <a:noFill/>
          <a:ln>
            <a:noFill/>
          </a:ln>
        </p:spPr>
      </p:pic>
      <p:pic>
        <p:nvPicPr>
          <p:cNvPr id="287" name="Image 286"/>
          <p:cNvPicPr>
            <a:picLocks noChangeAspect="1"/>
          </p:cNvPicPr>
          <p:nvPr/>
        </p:nvPicPr>
        <p:blipFill>
          <a:blip r:embed="rId11"/>
          <a:srcRect/>
          <a:stretch>
            <a:fillRect/>
          </a:stretch>
        </p:blipFill>
        <p:spPr>
          <a:xfrm>
            <a:off x="4608000" y="3440528"/>
            <a:ext cx="2052000" cy="2520000"/>
          </a:xfrm>
          <a:prstGeom prst="rect">
            <a:avLst/>
          </a:prstGeom>
          <a:noFill/>
          <a:ln>
            <a:noFill/>
          </a:ln>
        </p:spPr>
      </p:pic>
      <p:pic>
        <p:nvPicPr>
          <p:cNvPr id="288" name="Image 287"/>
          <p:cNvPicPr>
            <a:picLocks noChangeAspect="1"/>
          </p:cNvPicPr>
          <p:nvPr/>
        </p:nvPicPr>
        <p:blipFill>
          <a:blip r:embed="rId12"/>
          <a:srcRect/>
          <a:stretch>
            <a:fillRect/>
          </a:stretch>
        </p:blipFill>
        <p:spPr>
          <a:xfrm>
            <a:off x="7848000" y="3440528"/>
            <a:ext cx="2052000" cy="2520000"/>
          </a:xfrm>
          <a:prstGeom prst="rect">
            <a:avLst/>
          </a:prstGeom>
          <a:noFill/>
          <a:ln>
            <a:noFill/>
          </a:ln>
        </p:spPr>
      </p:pic>
      <p:pic>
        <p:nvPicPr>
          <p:cNvPr id="289" name="Image 288"/>
          <p:cNvPicPr>
            <a:picLocks noChangeAspect="1"/>
          </p:cNvPicPr>
          <p:nvPr/>
        </p:nvPicPr>
        <p:blipFill>
          <a:blip r:embed="rId13"/>
          <a:srcRect/>
          <a:stretch>
            <a:fillRect/>
          </a:stretch>
        </p:blipFill>
        <p:spPr>
          <a:xfrm>
            <a:off x="6727853" y="4022806"/>
            <a:ext cx="1080000" cy="1562400"/>
          </a:xfrm>
          <a:prstGeom prst="rect">
            <a:avLst/>
          </a:prstGeom>
          <a:noFill/>
          <a:ln>
            <a:noFill/>
          </a:ln>
        </p:spPr>
      </p:pic>
      <p:pic>
        <p:nvPicPr>
          <p:cNvPr id="290" name="Image 289"/>
          <p:cNvPicPr>
            <a:picLocks noChangeAspect="1"/>
          </p:cNvPicPr>
          <p:nvPr/>
        </p:nvPicPr>
        <p:blipFill>
          <a:blip r:embed="rId14"/>
          <a:srcRect/>
          <a:stretch>
            <a:fillRect/>
          </a:stretch>
        </p:blipFill>
        <p:spPr>
          <a:xfrm>
            <a:off x="720000" y="5690604"/>
            <a:ext cx="3492000" cy="864000"/>
          </a:xfrm>
          <a:prstGeom prst="rect">
            <a:avLst/>
          </a:prstGeom>
          <a:noFill/>
          <a:ln>
            <a:noFill/>
          </a:ln>
        </p:spPr>
      </p:pic>
      <p:pic>
        <p:nvPicPr>
          <p:cNvPr id="291" name="Image 290"/>
          <p:cNvPicPr>
            <a:picLocks noChangeAspect="1"/>
          </p:cNvPicPr>
          <p:nvPr/>
        </p:nvPicPr>
        <p:blipFill>
          <a:blip r:embed="rId15"/>
          <a:srcRect/>
          <a:stretch>
            <a:fillRect/>
          </a:stretch>
        </p:blipFill>
        <p:spPr>
          <a:xfrm>
            <a:off x="720000" y="3399225"/>
            <a:ext cx="3492000" cy="1944000"/>
          </a:xfrm>
          <a:prstGeom prst="rect">
            <a:avLst/>
          </a:prstGeom>
          <a:noFill/>
          <a:ln>
            <a:noFill/>
          </a:ln>
        </p:spPr>
      </p:pic>
      <p:pic>
        <p:nvPicPr>
          <p:cNvPr id="292" name="Image 291"/>
          <p:cNvPicPr>
            <a:picLocks noChangeAspect="1"/>
          </p:cNvPicPr>
          <p:nvPr/>
        </p:nvPicPr>
        <p:blipFill>
          <a:blip r:embed="rId16"/>
          <a:srcRect/>
          <a:stretch>
            <a:fillRect/>
          </a:stretch>
        </p:blipFill>
        <p:spPr>
          <a:xfrm>
            <a:off x="720000" y="3399225"/>
            <a:ext cx="2340000" cy="1944000"/>
          </a:xfrm>
          <a:prstGeom prst="rect">
            <a:avLst/>
          </a:prstGeom>
          <a:noFill/>
          <a:ln>
            <a:noFill/>
          </a:ln>
        </p:spPr>
      </p:pic>
      <p:pic>
        <p:nvPicPr>
          <p:cNvPr id="293" name="Image 292"/>
          <p:cNvPicPr>
            <a:picLocks noChangeAspect="1"/>
          </p:cNvPicPr>
          <p:nvPr/>
        </p:nvPicPr>
        <p:blipFill>
          <a:blip r:embed="rId17"/>
          <a:srcRect/>
          <a:stretch>
            <a:fillRect/>
          </a:stretch>
        </p:blipFill>
        <p:spPr>
          <a:xfrm>
            <a:off x="3060000" y="3399225"/>
            <a:ext cx="576000" cy="1944000"/>
          </a:xfrm>
          <a:prstGeom prst="rect">
            <a:avLst/>
          </a:prstGeom>
          <a:noFill/>
          <a:ln>
            <a:noFill/>
          </a:ln>
        </p:spPr>
      </p:pic>
      <p:pic>
        <p:nvPicPr>
          <p:cNvPr id="294" name="Image 293"/>
          <p:cNvPicPr>
            <a:picLocks noChangeAspect="1"/>
          </p:cNvPicPr>
          <p:nvPr/>
        </p:nvPicPr>
        <p:blipFill>
          <a:blip r:embed="rId18"/>
          <a:srcRect/>
          <a:stretch>
            <a:fillRect/>
          </a:stretch>
        </p:blipFill>
        <p:spPr>
          <a:xfrm>
            <a:off x="3636000" y="3399225"/>
            <a:ext cx="576000" cy="1944000"/>
          </a:xfrm>
          <a:prstGeom prst="rect">
            <a:avLst/>
          </a:prstGeom>
          <a:noFill/>
          <a:ln>
            <a:noFill/>
          </a:ln>
        </p:spPr>
      </p:pic>
      <p:pic>
        <p:nvPicPr>
          <p:cNvPr id="295" name="Image 294"/>
          <p:cNvPicPr>
            <a:picLocks noChangeAspect="1"/>
          </p:cNvPicPr>
          <p:nvPr/>
        </p:nvPicPr>
        <p:blipFill>
          <a:blip r:embed="rId19"/>
          <a:srcRect/>
          <a:stretch>
            <a:fillRect/>
          </a:stretch>
        </p:blipFill>
        <p:spPr>
          <a:xfrm>
            <a:off x="720000" y="2593700"/>
            <a:ext cx="9252000" cy="216000"/>
          </a:xfrm>
          <a:prstGeom prst="rect">
            <a:avLst/>
          </a:prstGeom>
          <a:noFill/>
          <a:ln>
            <a:noFill/>
          </a:ln>
        </p:spPr>
      </p:pic>
      <p:sp>
        <p:nvSpPr>
          <p:cNvPr id="296" name="Rectangle 295"/>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2</a:t>
            </a:r>
          </a:p>
        </p:txBody>
      </p:sp>
      <p:sp>
        <p:nvSpPr>
          <p:cNvPr id="297" name="Rectangle 296"/>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 name="Image 615"/>
          <p:cNvPicPr>
            <a:picLocks noChangeAspect="1"/>
          </p:cNvPicPr>
          <p:nvPr/>
        </p:nvPicPr>
        <p:blipFill>
          <a:blip r:embed="rId2"/>
          <a:srcRect t="41475" b="17049"/>
          <a:stretch>
            <a:fillRect/>
          </a:stretch>
        </p:blipFill>
        <p:spPr>
          <a:xfrm>
            <a:off x="324000" y="180000"/>
            <a:ext cx="10044000" cy="6984000"/>
          </a:xfrm>
          <a:prstGeom prst="rect">
            <a:avLst/>
          </a:prstGeom>
          <a:noFill/>
          <a:ln>
            <a:noFill/>
          </a:ln>
        </p:spPr>
      </p:pic>
      <p:pic>
        <p:nvPicPr>
          <p:cNvPr id="617" name="Image 616"/>
          <p:cNvPicPr>
            <a:picLocks noChangeAspect="1"/>
          </p:cNvPicPr>
          <p:nvPr/>
        </p:nvPicPr>
        <p:blipFill>
          <a:blip r:embed="rId3"/>
          <a:srcRect t="41438" b="16907"/>
          <a:stretch>
            <a:fillRect/>
          </a:stretch>
        </p:blipFill>
        <p:spPr>
          <a:xfrm>
            <a:off x="360000" y="180000"/>
            <a:ext cx="9972000" cy="6984000"/>
          </a:xfrm>
          <a:prstGeom prst="rect">
            <a:avLst/>
          </a:prstGeom>
          <a:noFill/>
          <a:ln>
            <a:noFill/>
          </a:ln>
        </p:spPr>
      </p:pic>
      <p:pic>
        <p:nvPicPr>
          <p:cNvPr id="618" name="Image 617"/>
          <p:cNvPicPr>
            <a:picLocks noChangeAspect="1"/>
          </p:cNvPicPr>
          <p:nvPr/>
        </p:nvPicPr>
        <p:blipFill>
          <a:blip r:embed="rId3"/>
          <a:srcRect t="41438" b="16907"/>
          <a:stretch>
            <a:fillRect/>
          </a:stretch>
        </p:blipFill>
        <p:spPr>
          <a:xfrm>
            <a:off x="360000" y="180000"/>
            <a:ext cx="9972000" cy="6984000"/>
          </a:xfrm>
          <a:prstGeom prst="rect">
            <a:avLst/>
          </a:prstGeom>
          <a:noFill/>
          <a:ln>
            <a:noFill/>
          </a:ln>
        </p:spPr>
      </p:pic>
      <p:pic>
        <p:nvPicPr>
          <p:cNvPr id="619" name="Image 618"/>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620" name="Image 619"/>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621" name="Image 620"/>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622" name="Image 621"/>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623" name="Rectangle 622"/>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EMPLOI</a:t>
            </a:r>
          </a:p>
        </p:txBody>
      </p:sp>
      <p:pic>
        <p:nvPicPr>
          <p:cNvPr id="624" name="Image 623"/>
          <p:cNvPicPr>
            <a:picLocks noChangeAspect="1"/>
          </p:cNvPicPr>
          <p:nvPr/>
        </p:nvPicPr>
        <p:blipFill>
          <a:blip r:embed="rId8"/>
          <a:srcRect/>
          <a:stretch>
            <a:fillRect/>
          </a:stretch>
        </p:blipFill>
        <p:spPr>
          <a:xfrm>
            <a:off x="684000" y="1808600"/>
            <a:ext cx="9324000" cy="3128301"/>
          </a:xfrm>
          <a:prstGeom prst="rect">
            <a:avLst/>
          </a:prstGeom>
          <a:noFill/>
          <a:ln>
            <a:noFill/>
          </a:ln>
        </p:spPr>
      </p:pic>
      <p:sp>
        <p:nvSpPr>
          <p:cNvPr id="625" name="Rectangle 624"/>
          <p:cNvSpPr/>
          <p:nvPr/>
        </p:nvSpPr>
        <p:spPr>
          <a:xfrm>
            <a:off x="720000" y="1808600"/>
            <a:ext cx="4500000" cy="42266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E6007E"/>
                </a:solidFill>
                <a:latin typeface="Calibri"/>
              </a:rPr>
              <a:t>10 PRINCIPALES VILLES DE TRAVAIL DES RÉSIDENTS EN 2021 - VERRIÈRES (Flux sortants)</a:t>
            </a:r>
          </a:p>
        </p:txBody>
      </p:sp>
      <p:pic>
        <p:nvPicPr>
          <p:cNvPr id="626" name="Image 625"/>
          <p:cNvPicPr>
            <a:picLocks noChangeAspect="1"/>
          </p:cNvPicPr>
          <p:nvPr/>
        </p:nvPicPr>
        <p:blipFill>
          <a:blip r:embed="rId9"/>
          <a:srcRect/>
          <a:stretch>
            <a:fillRect/>
          </a:stretch>
        </p:blipFill>
        <p:spPr>
          <a:xfrm>
            <a:off x="720000" y="2231260"/>
            <a:ext cx="4500000" cy="1944000"/>
          </a:xfrm>
          <a:prstGeom prst="rect">
            <a:avLst/>
          </a:prstGeom>
          <a:noFill/>
          <a:ln>
            <a:noFill/>
          </a:ln>
        </p:spPr>
      </p:pic>
      <p:sp>
        <p:nvSpPr>
          <p:cNvPr id="627" name="Rectangle 626"/>
          <p:cNvSpPr/>
          <p:nvPr/>
        </p:nvSpPr>
        <p:spPr>
          <a:xfrm>
            <a:off x="720000" y="4607260"/>
            <a:ext cx="9252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a:t>
            </a:r>
          </a:p>
        </p:txBody>
      </p:sp>
      <p:sp>
        <p:nvSpPr>
          <p:cNvPr id="628" name="Rectangle 627"/>
          <p:cNvSpPr/>
          <p:nvPr/>
        </p:nvSpPr>
        <p:spPr>
          <a:xfrm>
            <a:off x="5436000" y="1808600"/>
            <a:ext cx="4500000" cy="42266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109ED3"/>
                </a:solidFill>
                <a:latin typeface="Calibri"/>
              </a:rPr>
              <a:t>10 PRINCIPALES VILLES DE RÉSIDENCE DES EMPLOYÉS EN 2021 - VERRIÈRES (Flux entrants)</a:t>
            </a:r>
          </a:p>
        </p:txBody>
      </p:sp>
      <p:pic>
        <p:nvPicPr>
          <p:cNvPr id="629" name="Image 628"/>
          <p:cNvPicPr>
            <a:picLocks noChangeAspect="1"/>
          </p:cNvPicPr>
          <p:nvPr/>
        </p:nvPicPr>
        <p:blipFill>
          <a:blip r:embed="rId10"/>
          <a:srcRect/>
          <a:stretch>
            <a:fillRect/>
          </a:stretch>
        </p:blipFill>
        <p:spPr>
          <a:xfrm>
            <a:off x="5436000" y="2231260"/>
            <a:ext cx="4500000" cy="2160000"/>
          </a:xfrm>
          <a:prstGeom prst="rect">
            <a:avLst/>
          </a:prstGeom>
          <a:noFill/>
          <a:ln>
            <a:noFill/>
          </a:ln>
        </p:spPr>
      </p:pic>
      <p:sp>
        <p:nvSpPr>
          <p:cNvPr id="630" name="Rectangle 629"/>
          <p:cNvSpPr/>
          <p:nvPr/>
        </p:nvSpPr>
        <p:spPr>
          <a:xfrm>
            <a:off x="720000" y="4391260"/>
            <a:ext cx="4500000" cy="216000"/>
          </a:xfrm>
          <a:prstGeom prst="rect">
            <a:avLst/>
          </a:prstGeom>
          <a:noFill/>
          <a:ln>
            <a:noFill/>
          </a:ln>
        </p:spPr>
        <p:txBody>
          <a:bodyPr vert="horz" lIns="25400" tIns="25400" rIns="25400" bIns="25400" anchor="t" anchorCtr="0"/>
          <a:lstStyle/>
          <a:p>
            <a:pPr marL="0" marR="0" indent="0" algn="r" rtl="0"/>
            <a:r>
              <a:rPr lang="fr-FR" sz="1000" b="0" i="1" u="none" strike="noStrike" dirty="0">
                <a:solidFill>
                  <a:srgbClr val="707070"/>
                </a:solidFill>
                <a:latin typeface="Calibri"/>
              </a:rPr>
              <a:t>Pourcentage sur l'ensemble des actifs</a:t>
            </a:r>
          </a:p>
        </p:txBody>
      </p:sp>
      <p:sp>
        <p:nvSpPr>
          <p:cNvPr id="631" name="Rectangle 630"/>
          <p:cNvSpPr/>
          <p:nvPr/>
        </p:nvSpPr>
        <p:spPr>
          <a:xfrm>
            <a:off x="5436000" y="4391260"/>
            <a:ext cx="4500000" cy="216000"/>
          </a:xfrm>
          <a:prstGeom prst="rect">
            <a:avLst/>
          </a:prstGeom>
          <a:noFill/>
          <a:ln>
            <a:noFill/>
          </a:ln>
        </p:spPr>
        <p:txBody>
          <a:bodyPr vert="horz" lIns="25400" tIns="25400" rIns="25400" bIns="25400" anchor="t" anchorCtr="0"/>
          <a:lstStyle/>
          <a:p>
            <a:pPr marL="0" marR="0" indent="0" algn="r" rtl="0"/>
            <a:r>
              <a:rPr lang="fr-FR" sz="1000" b="0" i="1" u="none" strike="noStrike" dirty="0">
                <a:solidFill>
                  <a:srgbClr val="707070"/>
                </a:solidFill>
                <a:latin typeface="Calibri"/>
              </a:rPr>
              <a:t>Pourcentage sur l'ensemble des emplois</a:t>
            </a:r>
          </a:p>
        </p:txBody>
      </p:sp>
      <p:sp>
        <p:nvSpPr>
          <p:cNvPr id="632" name="Rectangle 631"/>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20</a:t>
            </a:r>
          </a:p>
        </p:txBody>
      </p:sp>
      <p:sp>
        <p:nvSpPr>
          <p:cNvPr id="633" name="Rectangle 632"/>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 name="Image 635"/>
          <p:cNvPicPr>
            <a:picLocks noChangeAspect="1"/>
          </p:cNvPicPr>
          <p:nvPr/>
        </p:nvPicPr>
        <p:blipFill>
          <a:blip r:embed="rId2"/>
          <a:srcRect t="82950"/>
          <a:stretch>
            <a:fillRect/>
          </a:stretch>
        </p:blipFill>
        <p:spPr>
          <a:xfrm>
            <a:off x="324000" y="180000"/>
            <a:ext cx="10044000" cy="6860210"/>
          </a:xfrm>
          <a:prstGeom prst="rect">
            <a:avLst/>
          </a:prstGeom>
          <a:noFill/>
          <a:ln>
            <a:noFill/>
          </a:ln>
        </p:spPr>
      </p:pic>
      <p:pic>
        <p:nvPicPr>
          <p:cNvPr id="637" name="Image 636"/>
          <p:cNvPicPr>
            <a:picLocks noChangeAspect="1"/>
          </p:cNvPicPr>
          <p:nvPr/>
        </p:nvPicPr>
        <p:blipFill>
          <a:blip r:embed="rId3"/>
          <a:srcRect t="83092"/>
          <a:stretch>
            <a:fillRect/>
          </a:stretch>
        </p:blipFill>
        <p:spPr>
          <a:xfrm>
            <a:off x="360000" y="180000"/>
            <a:ext cx="9972000" cy="6824210"/>
          </a:xfrm>
          <a:prstGeom prst="rect">
            <a:avLst/>
          </a:prstGeom>
          <a:noFill/>
          <a:ln>
            <a:noFill/>
          </a:ln>
        </p:spPr>
      </p:pic>
      <p:pic>
        <p:nvPicPr>
          <p:cNvPr id="638" name="Image 637"/>
          <p:cNvPicPr>
            <a:picLocks noChangeAspect="1"/>
          </p:cNvPicPr>
          <p:nvPr/>
        </p:nvPicPr>
        <p:blipFill>
          <a:blip r:embed="rId3"/>
          <a:srcRect t="83092"/>
          <a:stretch>
            <a:fillRect/>
          </a:stretch>
        </p:blipFill>
        <p:spPr>
          <a:xfrm>
            <a:off x="360000" y="180000"/>
            <a:ext cx="9972000" cy="6824210"/>
          </a:xfrm>
          <a:prstGeom prst="rect">
            <a:avLst/>
          </a:prstGeom>
          <a:noFill/>
          <a:ln>
            <a:noFill/>
          </a:ln>
        </p:spPr>
      </p:pic>
      <p:pic>
        <p:nvPicPr>
          <p:cNvPr id="639" name="Image 638"/>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640" name="Image 639"/>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641" name="Image 640"/>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642" name="Image 641"/>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643" name="Rectangle 642"/>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EMPLOI</a:t>
            </a:r>
          </a:p>
        </p:txBody>
      </p:sp>
      <p:pic>
        <p:nvPicPr>
          <p:cNvPr id="644" name="Image 643"/>
          <p:cNvPicPr>
            <a:picLocks noChangeAspect="1"/>
          </p:cNvPicPr>
          <p:nvPr/>
        </p:nvPicPr>
        <p:blipFill>
          <a:blip r:embed="rId8"/>
          <a:srcRect/>
          <a:stretch>
            <a:fillRect/>
          </a:stretch>
        </p:blipFill>
        <p:spPr>
          <a:xfrm>
            <a:off x="684000" y="1676210"/>
            <a:ext cx="9324000" cy="5328000"/>
          </a:xfrm>
          <a:prstGeom prst="rect">
            <a:avLst/>
          </a:prstGeom>
          <a:noFill/>
          <a:ln>
            <a:noFill/>
          </a:ln>
        </p:spPr>
      </p:pic>
      <p:sp>
        <p:nvSpPr>
          <p:cNvPr id="645" name="Rectangle 644"/>
          <p:cNvSpPr/>
          <p:nvPr/>
        </p:nvSpPr>
        <p:spPr>
          <a:xfrm>
            <a:off x="720000" y="1676210"/>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EMPLOI SALARIÉ DU PRIVÉ -  VERRIÈRES</a:t>
            </a:r>
          </a:p>
        </p:txBody>
      </p:sp>
      <p:sp>
        <p:nvSpPr>
          <p:cNvPr id="646" name="Rectangle 645"/>
          <p:cNvSpPr/>
          <p:nvPr/>
        </p:nvSpPr>
        <p:spPr>
          <a:xfrm>
            <a:off x="720000" y="6716210"/>
            <a:ext cx="9252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Urssaf base SEQUOIA</a:t>
            </a:r>
          </a:p>
        </p:txBody>
      </p:sp>
      <p:pic>
        <p:nvPicPr>
          <p:cNvPr id="647" name="Image 646"/>
          <p:cNvPicPr>
            <a:picLocks noChangeAspect="1"/>
          </p:cNvPicPr>
          <p:nvPr/>
        </p:nvPicPr>
        <p:blipFill>
          <a:blip r:embed="rId9"/>
          <a:srcRect/>
          <a:stretch>
            <a:fillRect/>
          </a:stretch>
        </p:blipFill>
        <p:spPr>
          <a:xfrm>
            <a:off x="5472000" y="2252210"/>
            <a:ext cx="4500000" cy="2520000"/>
          </a:xfrm>
          <a:prstGeom prst="rect">
            <a:avLst/>
          </a:prstGeom>
          <a:noFill/>
          <a:ln>
            <a:noFill/>
          </a:ln>
        </p:spPr>
      </p:pic>
      <p:pic>
        <p:nvPicPr>
          <p:cNvPr id="648" name="Image 647"/>
          <p:cNvPicPr>
            <a:picLocks noChangeAspect="1"/>
          </p:cNvPicPr>
          <p:nvPr/>
        </p:nvPicPr>
        <p:blipFill>
          <a:blip r:embed="rId10"/>
          <a:srcRect/>
          <a:stretch>
            <a:fillRect/>
          </a:stretch>
        </p:blipFill>
        <p:spPr>
          <a:xfrm>
            <a:off x="720000" y="2252210"/>
            <a:ext cx="4500000" cy="2520000"/>
          </a:xfrm>
          <a:prstGeom prst="rect">
            <a:avLst/>
          </a:prstGeom>
          <a:noFill/>
          <a:ln>
            <a:noFill/>
          </a:ln>
        </p:spPr>
      </p:pic>
      <p:pic>
        <p:nvPicPr>
          <p:cNvPr id="649" name="Image 648"/>
          <p:cNvPicPr>
            <a:picLocks noChangeAspect="1"/>
          </p:cNvPicPr>
          <p:nvPr/>
        </p:nvPicPr>
        <p:blipFill>
          <a:blip r:embed="rId11"/>
          <a:srcRect/>
          <a:stretch>
            <a:fillRect/>
          </a:stretch>
        </p:blipFill>
        <p:spPr>
          <a:xfrm>
            <a:off x="720000" y="1976911"/>
            <a:ext cx="4500000" cy="288000"/>
          </a:xfrm>
          <a:prstGeom prst="rect">
            <a:avLst/>
          </a:prstGeom>
          <a:noFill/>
          <a:ln>
            <a:noFill/>
          </a:ln>
        </p:spPr>
      </p:pic>
      <p:pic>
        <p:nvPicPr>
          <p:cNvPr id="650" name="Image 649"/>
          <p:cNvPicPr>
            <a:picLocks noChangeAspect="1"/>
          </p:cNvPicPr>
          <p:nvPr/>
        </p:nvPicPr>
        <p:blipFill>
          <a:blip r:embed="rId12"/>
          <a:srcRect/>
          <a:stretch>
            <a:fillRect/>
          </a:stretch>
        </p:blipFill>
        <p:spPr>
          <a:xfrm>
            <a:off x="720000" y="4772210"/>
            <a:ext cx="2160000" cy="1944000"/>
          </a:xfrm>
          <a:prstGeom prst="rect">
            <a:avLst/>
          </a:prstGeom>
          <a:noFill/>
          <a:ln>
            <a:noFill/>
          </a:ln>
        </p:spPr>
      </p:pic>
      <p:pic>
        <p:nvPicPr>
          <p:cNvPr id="651" name="Image 650"/>
          <p:cNvPicPr>
            <a:picLocks noChangeAspect="1"/>
          </p:cNvPicPr>
          <p:nvPr/>
        </p:nvPicPr>
        <p:blipFill>
          <a:blip r:embed="rId13"/>
          <a:srcRect/>
          <a:stretch>
            <a:fillRect/>
          </a:stretch>
        </p:blipFill>
        <p:spPr>
          <a:xfrm>
            <a:off x="3060000" y="4772210"/>
            <a:ext cx="2160000" cy="1944000"/>
          </a:xfrm>
          <a:prstGeom prst="rect">
            <a:avLst/>
          </a:prstGeom>
          <a:noFill/>
          <a:ln>
            <a:noFill/>
          </a:ln>
        </p:spPr>
      </p:pic>
      <p:pic>
        <p:nvPicPr>
          <p:cNvPr id="652" name="Image 651"/>
          <p:cNvPicPr>
            <a:picLocks noChangeAspect="1"/>
          </p:cNvPicPr>
          <p:nvPr/>
        </p:nvPicPr>
        <p:blipFill>
          <a:blip r:embed="rId14"/>
          <a:srcRect/>
          <a:stretch>
            <a:fillRect/>
          </a:stretch>
        </p:blipFill>
        <p:spPr>
          <a:xfrm>
            <a:off x="5472000" y="4772210"/>
            <a:ext cx="2160000" cy="1944000"/>
          </a:xfrm>
          <a:prstGeom prst="rect">
            <a:avLst/>
          </a:prstGeom>
          <a:noFill/>
          <a:ln>
            <a:noFill/>
          </a:ln>
        </p:spPr>
      </p:pic>
      <p:pic>
        <p:nvPicPr>
          <p:cNvPr id="653" name="Image 652"/>
          <p:cNvPicPr>
            <a:picLocks noChangeAspect="1"/>
          </p:cNvPicPr>
          <p:nvPr/>
        </p:nvPicPr>
        <p:blipFill>
          <a:blip r:embed="rId15"/>
          <a:srcRect/>
          <a:stretch>
            <a:fillRect/>
          </a:stretch>
        </p:blipFill>
        <p:spPr>
          <a:xfrm>
            <a:off x="7812000" y="4772210"/>
            <a:ext cx="2160000" cy="1944000"/>
          </a:xfrm>
          <a:prstGeom prst="rect">
            <a:avLst/>
          </a:prstGeom>
          <a:noFill/>
          <a:ln>
            <a:noFill/>
          </a:ln>
        </p:spPr>
      </p:pic>
      <p:sp>
        <p:nvSpPr>
          <p:cNvPr id="654" name="Rectangle 653"/>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21</a:t>
            </a:r>
          </a:p>
        </p:txBody>
      </p:sp>
      <p:sp>
        <p:nvSpPr>
          <p:cNvPr id="655" name="Rectangle 654"/>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 name="Image 657"/>
          <p:cNvPicPr>
            <a:picLocks noChangeAspect="1"/>
          </p:cNvPicPr>
          <p:nvPr/>
        </p:nvPicPr>
        <p:blipFill>
          <a:blip r:embed="rId2"/>
          <a:srcRect/>
          <a:stretch>
            <a:fillRect/>
          </a:stretch>
        </p:blipFill>
        <p:spPr>
          <a:xfrm>
            <a:off x="324000" y="180000"/>
            <a:ext cx="10044000" cy="6420375"/>
          </a:xfrm>
          <a:prstGeom prst="rect">
            <a:avLst/>
          </a:prstGeom>
          <a:noFill/>
          <a:ln>
            <a:noFill/>
          </a:ln>
        </p:spPr>
      </p:pic>
      <p:pic>
        <p:nvPicPr>
          <p:cNvPr id="659" name="Image 658"/>
          <p:cNvPicPr>
            <a:picLocks noChangeAspect="1"/>
          </p:cNvPicPr>
          <p:nvPr/>
        </p:nvPicPr>
        <p:blipFill>
          <a:blip r:embed="rId3"/>
          <a:srcRect/>
          <a:stretch>
            <a:fillRect/>
          </a:stretch>
        </p:blipFill>
        <p:spPr>
          <a:xfrm>
            <a:off x="360000" y="207500"/>
            <a:ext cx="9972000" cy="6384375"/>
          </a:xfrm>
          <a:prstGeom prst="rect">
            <a:avLst/>
          </a:prstGeom>
          <a:noFill/>
          <a:ln>
            <a:noFill/>
          </a:ln>
        </p:spPr>
      </p:pic>
      <p:pic>
        <p:nvPicPr>
          <p:cNvPr id="660" name="Image 659"/>
          <p:cNvPicPr>
            <a:picLocks noChangeAspect="1"/>
          </p:cNvPicPr>
          <p:nvPr/>
        </p:nvPicPr>
        <p:blipFill>
          <a:blip r:embed="rId3"/>
          <a:srcRect/>
          <a:stretch>
            <a:fillRect/>
          </a:stretch>
        </p:blipFill>
        <p:spPr>
          <a:xfrm>
            <a:off x="360000" y="207500"/>
            <a:ext cx="9972000" cy="6384375"/>
          </a:xfrm>
          <a:prstGeom prst="rect">
            <a:avLst/>
          </a:prstGeom>
          <a:noFill/>
          <a:ln>
            <a:noFill/>
          </a:ln>
        </p:spPr>
      </p:pic>
      <p:pic>
        <p:nvPicPr>
          <p:cNvPr id="661" name="Image 660"/>
          <p:cNvPicPr>
            <a:picLocks noChangeAspect="1"/>
          </p:cNvPicPr>
          <p:nvPr/>
        </p:nvPicPr>
        <p:blipFill>
          <a:blip r:embed="rId4"/>
          <a:srcRect/>
          <a:stretch>
            <a:fillRect/>
          </a:stretch>
        </p:blipFill>
        <p:spPr>
          <a:xfrm>
            <a:off x="360000" y="207500"/>
            <a:ext cx="9972000" cy="1440000"/>
          </a:xfrm>
          <a:prstGeom prst="rect">
            <a:avLst/>
          </a:prstGeom>
          <a:noFill/>
          <a:ln>
            <a:noFill/>
          </a:ln>
        </p:spPr>
      </p:pic>
      <p:pic>
        <p:nvPicPr>
          <p:cNvPr id="662" name="Image 661"/>
          <p:cNvPicPr>
            <a:picLocks noChangeAspect="1"/>
          </p:cNvPicPr>
          <p:nvPr/>
        </p:nvPicPr>
        <p:blipFill>
          <a:blip r:embed="rId5"/>
          <a:srcRect/>
          <a:stretch>
            <a:fillRect/>
          </a:stretch>
        </p:blipFill>
        <p:spPr>
          <a:xfrm>
            <a:off x="360000" y="927500"/>
            <a:ext cx="6660000" cy="144000"/>
          </a:xfrm>
          <a:prstGeom prst="rect">
            <a:avLst/>
          </a:prstGeom>
          <a:noFill/>
          <a:ln>
            <a:noFill/>
          </a:ln>
        </p:spPr>
      </p:pic>
      <p:pic>
        <p:nvPicPr>
          <p:cNvPr id="663" name="Image 662"/>
          <p:cNvPicPr>
            <a:picLocks noChangeAspect="1"/>
          </p:cNvPicPr>
          <p:nvPr/>
        </p:nvPicPr>
        <p:blipFill>
          <a:blip r:embed="rId6"/>
          <a:srcRect/>
          <a:stretch>
            <a:fillRect/>
          </a:stretch>
        </p:blipFill>
        <p:spPr>
          <a:xfrm>
            <a:off x="7020000" y="207500"/>
            <a:ext cx="3127320" cy="862560"/>
          </a:xfrm>
          <a:prstGeom prst="rect">
            <a:avLst/>
          </a:prstGeom>
          <a:noFill/>
          <a:ln>
            <a:noFill/>
          </a:ln>
        </p:spPr>
      </p:pic>
      <p:pic>
        <p:nvPicPr>
          <p:cNvPr id="664" name="Image 663"/>
          <p:cNvPicPr>
            <a:picLocks noChangeAspect="1"/>
          </p:cNvPicPr>
          <p:nvPr/>
        </p:nvPicPr>
        <p:blipFill>
          <a:blip r:embed="rId7"/>
          <a:srcRect/>
          <a:stretch>
            <a:fillRect/>
          </a:stretch>
        </p:blipFill>
        <p:spPr>
          <a:xfrm>
            <a:off x="360000" y="207500"/>
            <a:ext cx="972360" cy="722520"/>
          </a:xfrm>
          <a:prstGeom prst="rect">
            <a:avLst/>
          </a:prstGeom>
          <a:noFill/>
          <a:ln>
            <a:noFill/>
          </a:ln>
        </p:spPr>
      </p:pic>
      <p:sp>
        <p:nvSpPr>
          <p:cNvPr id="665" name="Rectangle 664"/>
          <p:cNvSpPr/>
          <p:nvPr/>
        </p:nvSpPr>
        <p:spPr>
          <a:xfrm>
            <a:off x="1332000" y="2075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LOGEMENT</a:t>
            </a:r>
          </a:p>
        </p:txBody>
      </p:sp>
      <p:sp>
        <p:nvSpPr>
          <p:cNvPr id="666" name="Rectangle 665"/>
          <p:cNvSpPr/>
          <p:nvPr/>
        </p:nvSpPr>
        <p:spPr>
          <a:xfrm>
            <a:off x="720000" y="1683500"/>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ÉVOLUTION DU NOMBRE DE LOGEMENTS</a:t>
            </a:r>
          </a:p>
        </p:txBody>
      </p:sp>
      <p:pic>
        <p:nvPicPr>
          <p:cNvPr id="667" name="Image 666"/>
          <p:cNvPicPr>
            <a:picLocks noChangeAspect="1"/>
          </p:cNvPicPr>
          <p:nvPr/>
        </p:nvPicPr>
        <p:blipFill>
          <a:blip r:embed="rId8"/>
          <a:srcRect/>
          <a:stretch>
            <a:fillRect/>
          </a:stretch>
        </p:blipFill>
        <p:spPr>
          <a:xfrm>
            <a:off x="684000" y="1971500"/>
            <a:ext cx="9324000" cy="4514771"/>
          </a:xfrm>
          <a:prstGeom prst="rect">
            <a:avLst/>
          </a:prstGeom>
          <a:noFill/>
          <a:ln>
            <a:noFill/>
          </a:ln>
        </p:spPr>
      </p:pic>
      <p:sp>
        <p:nvSpPr>
          <p:cNvPr id="668" name="Rectangle 667"/>
          <p:cNvSpPr/>
          <p:nvPr/>
        </p:nvSpPr>
        <p:spPr>
          <a:xfrm>
            <a:off x="5112000" y="3915500"/>
            <a:ext cx="4824000" cy="206252"/>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 - 2021</a:t>
            </a:r>
          </a:p>
        </p:txBody>
      </p:sp>
      <p:pic>
        <p:nvPicPr>
          <p:cNvPr id="669" name="Image 668"/>
          <p:cNvPicPr>
            <a:picLocks noChangeAspect="1"/>
          </p:cNvPicPr>
          <p:nvPr/>
        </p:nvPicPr>
        <p:blipFill>
          <a:blip r:embed="rId9"/>
          <a:srcRect/>
          <a:stretch>
            <a:fillRect/>
          </a:stretch>
        </p:blipFill>
        <p:spPr>
          <a:xfrm>
            <a:off x="720000" y="1971500"/>
            <a:ext cx="4140000" cy="1980000"/>
          </a:xfrm>
          <a:prstGeom prst="rect">
            <a:avLst/>
          </a:prstGeom>
          <a:noFill/>
          <a:ln>
            <a:noFill/>
          </a:ln>
        </p:spPr>
      </p:pic>
      <p:pic>
        <p:nvPicPr>
          <p:cNvPr id="670" name="Image 669"/>
          <p:cNvPicPr>
            <a:picLocks noChangeAspect="1"/>
          </p:cNvPicPr>
          <p:nvPr/>
        </p:nvPicPr>
        <p:blipFill>
          <a:blip r:embed="rId10"/>
          <a:srcRect/>
          <a:stretch>
            <a:fillRect/>
          </a:stretch>
        </p:blipFill>
        <p:spPr>
          <a:xfrm>
            <a:off x="720000" y="4121752"/>
            <a:ext cx="4140000" cy="1980000"/>
          </a:xfrm>
          <a:prstGeom prst="rect">
            <a:avLst/>
          </a:prstGeom>
          <a:noFill/>
          <a:ln>
            <a:noFill/>
          </a:ln>
        </p:spPr>
      </p:pic>
      <p:pic>
        <p:nvPicPr>
          <p:cNvPr id="671" name="Image 670"/>
          <p:cNvPicPr>
            <a:picLocks noChangeAspect="1"/>
          </p:cNvPicPr>
          <p:nvPr/>
        </p:nvPicPr>
        <p:blipFill>
          <a:blip r:embed="rId11"/>
          <a:srcRect/>
          <a:stretch>
            <a:fillRect/>
          </a:stretch>
        </p:blipFill>
        <p:spPr>
          <a:xfrm>
            <a:off x="5112000" y="4121752"/>
            <a:ext cx="4824000" cy="1009700"/>
          </a:xfrm>
          <a:prstGeom prst="rect">
            <a:avLst/>
          </a:prstGeom>
          <a:noFill/>
          <a:ln>
            <a:noFill/>
          </a:ln>
        </p:spPr>
      </p:pic>
      <p:sp>
        <p:nvSpPr>
          <p:cNvPr id="672" name="Rectangle 671"/>
          <p:cNvSpPr/>
          <p:nvPr/>
        </p:nvSpPr>
        <p:spPr>
          <a:xfrm>
            <a:off x="5112000" y="5131451"/>
            <a:ext cx="4824000" cy="206252"/>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SDES, RPLS au 1er janvier.</a:t>
            </a:r>
          </a:p>
        </p:txBody>
      </p:sp>
      <p:pic>
        <p:nvPicPr>
          <p:cNvPr id="673" name="Image 672"/>
          <p:cNvPicPr>
            <a:picLocks noChangeAspect="1"/>
          </p:cNvPicPr>
          <p:nvPr/>
        </p:nvPicPr>
        <p:blipFill>
          <a:blip r:embed="rId12"/>
          <a:srcRect/>
          <a:stretch>
            <a:fillRect/>
          </a:stretch>
        </p:blipFill>
        <p:spPr>
          <a:xfrm>
            <a:off x="5112000" y="1971500"/>
            <a:ext cx="4824000" cy="1080000"/>
          </a:xfrm>
          <a:prstGeom prst="rect">
            <a:avLst/>
          </a:prstGeom>
          <a:noFill/>
          <a:ln>
            <a:noFill/>
          </a:ln>
        </p:spPr>
      </p:pic>
      <p:pic>
        <p:nvPicPr>
          <p:cNvPr id="674" name="Image 673"/>
          <p:cNvPicPr>
            <a:picLocks noChangeAspect="1"/>
          </p:cNvPicPr>
          <p:nvPr/>
        </p:nvPicPr>
        <p:blipFill>
          <a:blip r:embed="rId13"/>
          <a:srcRect/>
          <a:stretch>
            <a:fillRect/>
          </a:stretch>
        </p:blipFill>
        <p:spPr>
          <a:xfrm>
            <a:off x="5112000" y="3051500"/>
            <a:ext cx="4824000" cy="864000"/>
          </a:xfrm>
          <a:prstGeom prst="rect">
            <a:avLst/>
          </a:prstGeom>
          <a:noFill/>
          <a:ln>
            <a:noFill/>
          </a:ln>
        </p:spPr>
      </p:pic>
      <p:sp>
        <p:nvSpPr>
          <p:cNvPr id="675" name="Rectangle 674"/>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22</a:t>
            </a:r>
          </a:p>
        </p:txBody>
      </p:sp>
      <p:sp>
        <p:nvSpPr>
          <p:cNvPr id="676" name="Rectangle 675"/>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9" name="Image 678"/>
          <p:cNvPicPr>
            <a:picLocks noChangeAspect="1"/>
          </p:cNvPicPr>
          <p:nvPr/>
        </p:nvPicPr>
        <p:blipFill>
          <a:blip r:embed="rId2"/>
          <a:srcRect/>
          <a:stretch>
            <a:fillRect/>
          </a:stretch>
        </p:blipFill>
        <p:spPr>
          <a:xfrm>
            <a:off x="324000" y="216000"/>
            <a:ext cx="10044000" cy="5560503"/>
          </a:xfrm>
          <a:prstGeom prst="rect">
            <a:avLst/>
          </a:prstGeom>
          <a:noFill/>
          <a:ln>
            <a:noFill/>
          </a:ln>
        </p:spPr>
      </p:pic>
      <p:pic>
        <p:nvPicPr>
          <p:cNvPr id="680" name="Image 679"/>
          <p:cNvPicPr>
            <a:picLocks noChangeAspect="1"/>
          </p:cNvPicPr>
          <p:nvPr/>
        </p:nvPicPr>
        <p:blipFill>
          <a:blip r:embed="rId3"/>
          <a:srcRect/>
          <a:stretch>
            <a:fillRect/>
          </a:stretch>
        </p:blipFill>
        <p:spPr>
          <a:xfrm>
            <a:off x="360000" y="252000"/>
            <a:ext cx="9972000" cy="5488503"/>
          </a:xfrm>
          <a:prstGeom prst="rect">
            <a:avLst/>
          </a:prstGeom>
          <a:noFill/>
          <a:ln>
            <a:noFill/>
          </a:ln>
        </p:spPr>
      </p:pic>
      <p:pic>
        <p:nvPicPr>
          <p:cNvPr id="681" name="Image 680"/>
          <p:cNvPicPr>
            <a:picLocks noChangeAspect="1"/>
          </p:cNvPicPr>
          <p:nvPr/>
        </p:nvPicPr>
        <p:blipFill>
          <a:blip r:embed="rId3"/>
          <a:srcRect/>
          <a:stretch>
            <a:fillRect/>
          </a:stretch>
        </p:blipFill>
        <p:spPr>
          <a:xfrm>
            <a:off x="360000" y="252000"/>
            <a:ext cx="9972000" cy="5488503"/>
          </a:xfrm>
          <a:prstGeom prst="rect">
            <a:avLst/>
          </a:prstGeom>
          <a:noFill/>
          <a:ln>
            <a:noFill/>
          </a:ln>
        </p:spPr>
      </p:pic>
      <p:pic>
        <p:nvPicPr>
          <p:cNvPr id="682" name="Image 681"/>
          <p:cNvPicPr>
            <a:picLocks noChangeAspect="1"/>
          </p:cNvPicPr>
          <p:nvPr/>
        </p:nvPicPr>
        <p:blipFill>
          <a:blip r:embed="rId4"/>
          <a:srcRect/>
          <a:stretch>
            <a:fillRect/>
          </a:stretch>
        </p:blipFill>
        <p:spPr>
          <a:xfrm>
            <a:off x="360000" y="252000"/>
            <a:ext cx="9972000" cy="1440000"/>
          </a:xfrm>
          <a:prstGeom prst="rect">
            <a:avLst/>
          </a:prstGeom>
          <a:noFill/>
          <a:ln>
            <a:noFill/>
          </a:ln>
        </p:spPr>
      </p:pic>
      <p:pic>
        <p:nvPicPr>
          <p:cNvPr id="683" name="Image 682"/>
          <p:cNvPicPr>
            <a:picLocks noChangeAspect="1"/>
          </p:cNvPicPr>
          <p:nvPr/>
        </p:nvPicPr>
        <p:blipFill>
          <a:blip r:embed="rId5"/>
          <a:srcRect/>
          <a:stretch>
            <a:fillRect/>
          </a:stretch>
        </p:blipFill>
        <p:spPr>
          <a:xfrm>
            <a:off x="360000" y="972000"/>
            <a:ext cx="6660000" cy="144000"/>
          </a:xfrm>
          <a:prstGeom prst="rect">
            <a:avLst/>
          </a:prstGeom>
          <a:noFill/>
          <a:ln>
            <a:noFill/>
          </a:ln>
        </p:spPr>
      </p:pic>
      <p:pic>
        <p:nvPicPr>
          <p:cNvPr id="684" name="Image 683"/>
          <p:cNvPicPr>
            <a:picLocks noChangeAspect="1"/>
          </p:cNvPicPr>
          <p:nvPr/>
        </p:nvPicPr>
        <p:blipFill>
          <a:blip r:embed="rId6"/>
          <a:srcRect/>
          <a:stretch>
            <a:fillRect/>
          </a:stretch>
        </p:blipFill>
        <p:spPr>
          <a:xfrm>
            <a:off x="7020000" y="252000"/>
            <a:ext cx="3127320" cy="862560"/>
          </a:xfrm>
          <a:prstGeom prst="rect">
            <a:avLst/>
          </a:prstGeom>
          <a:noFill/>
          <a:ln>
            <a:noFill/>
          </a:ln>
        </p:spPr>
      </p:pic>
      <p:pic>
        <p:nvPicPr>
          <p:cNvPr id="685" name="Image 684"/>
          <p:cNvPicPr>
            <a:picLocks noChangeAspect="1"/>
          </p:cNvPicPr>
          <p:nvPr/>
        </p:nvPicPr>
        <p:blipFill>
          <a:blip r:embed="rId7"/>
          <a:srcRect/>
          <a:stretch>
            <a:fillRect/>
          </a:stretch>
        </p:blipFill>
        <p:spPr>
          <a:xfrm>
            <a:off x="360000" y="252000"/>
            <a:ext cx="972360" cy="722520"/>
          </a:xfrm>
          <a:prstGeom prst="rect">
            <a:avLst/>
          </a:prstGeom>
          <a:noFill/>
          <a:ln>
            <a:noFill/>
          </a:ln>
        </p:spPr>
      </p:pic>
      <p:sp>
        <p:nvSpPr>
          <p:cNvPr id="686" name="Rectangle 685"/>
          <p:cNvSpPr/>
          <p:nvPr/>
        </p:nvSpPr>
        <p:spPr>
          <a:xfrm>
            <a:off x="1332000" y="252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TOURISME</a:t>
            </a:r>
          </a:p>
        </p:txBody>
      </p:sp>
      <p:sp>
        <p:nvSpPr>
          <p:cNvPr id="687" name="Rectangle 686"/>
          <p:cNvSpPr/>
          <p:nvPr/>
        </p:nvSpPr>
        <p:spPr>
          <a:xfrm>
            <a:off x="720000" y="1728000"/>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CAPACITÉ D'ACCUEIL TOURISTIQUE</a:t>
            </a:r>
          </a:p>
        </p:txBody>
      </p:sp>
      <p:pic>
        <p:nvPicPr>
          <p:cNvPr id="688" name="Image 687"/>
          <p:cNvPicPr>
            <a:picLocks noChangeAspect="1"/>
          </p:cNvPicPr>
          <p:nvPr/>
        </p:nvPicPr>
        <p:blipFill>
          <a:blip r:embed="rId8"/>
          <a:srcRect/>
          <a:stretch>
            <a:fillRect/>
          </a:stretch>
        </p:blipFill>
        <p:spPr>
          <a:xfrm>
            <a:off x="684000" y="2016000"/>
            <a:ext cx="9324000" cy="3652503"/>
          </a:xfrm>
          <a:prstGeom prst="rect">
            <a:avLst/>
          </a:prstGeom>
          <a:noFill/>
          <a:ln>
            <a:noFill/>
          </a:ln>
        </p:spPr>
      </p:pic>
      <p:pic>
        <p:nvPicPr>
          <p:cNvPr id="689" name="Image 688"/>
          <p:cNvPicPr>
            <a:picLocks noChangeAspect="1"/>
          </p:cNvPicPr>
          <p:nvPr/>
        </p:nvPicPr>
        <p:blipFill>
          <a:blip r:embed="rId9"/>
          <a:srcRect/>
          <a:stretch>
            <a:fillRect/>
          </a:stretch>
        </p:blipFill>
        <p:spPr>
          <a:xfrm>
            <a:off x="2304000" y="2232000"/>
            <a:ext cx="1152000" cy="1728000"/>
          </a:xfrm>
          <a:prstGeom prst="rect">
            <a:avLst/>
          </a:prstGeom>
          <a:noFill/>
          <a:ln>
            <a:noFill/>
          </a:ln>
        </p:spPr>
      </p:pic>
      <p:pic>
        <p:nvPicPr>
          <p:cNvPr id="690" name="Image 689"/>
          <p:cNvPicPr>
            <a:picLocks noChangeAspect="1"/>
          </p:cNvPicPr>
          <p:nvPr/>
        </p:nvPicPr>
        <p:blipFill>
          <a:blip r:embed="rId10"/>
          <a:srcRect/>
          <a:stretch>
            <a:fillRect/>
          </a:stretch>
        </p:blipFill>
        <p:spPr>
          <a:xfrm>
            <a:off x="720000" y="2232000"/>
            <a:ext cx="1584000" cy="1728000"/>
          </a:xfrm>
          <a:prstGeom prst="rect">
            <a:avLst/>
          </a:prstGeom>
          <a:noFill/>
          <a:ln>
            <a:noFill/>
          </a:ln>
        </p:spPr>
      </p:pic>
      <p:sp>
        <p:nvSpPr>
          <p:cNvPr id="691" name="Rectangle 690"/>
          <p:cNvSpPr/>
          <p:nvPr/>
        </p:nvSpPr>
        <p:spPr>
          <a:xfrm>
            <a:off x="720000" y="2016000"/>
            <a:ext cx="1008000" cy="216000"/>
          </a:xfrm>
          <a:prstGeom prst="rect">
            <a:avLst/>
          </a:prstGeom>
          <a:solidFill>
            <a:srgbClr val="109ED3"/>
          </a:solidFill>
          <a:ln>
            <a:noFill/>
          </a:ln>
        </p:spPr>
        <p:txBody>
          <a:bodyPr vert="horz" lIns="25400" tIns="25400" rIns="25400" bIns="25400" anchor="t" anchorCtr="0"/>
          <a:lstStyle/>
          <a:p>
            <a:pPr marL="0" marR="0" indent="0" algn="l" rtl="0"/>
            <a:r>
              <a:rPr lang="fr-FR" sz="1000" b="1" i="0" u="none" strike="noStrike" dirty="0">
                <a:solidFill>
                  <a:srgbClr val="FFFFFF"/>
                </a:solidFill>
                <a:latin typeface="Calibri"/>
              </a:rPr>
              <a:t>HÔTELS</a:t>
            </a:r>
          </a:p>
        </p:txBody>
      </p:sp>
      <p:sp>
        <p:nvSpPr>
          <p:cNvPr id="692" name="Rectangle 691"/>
          <p:cNvSpPr/>
          <p:nvPr/>
        </p:nvSpPr>
        <p:spPr>
          <a:xfrm>
            <a:off x="1728000" y="2016000"/>
            <a:ext cx="1728000" cy="216000"/>
          </a:xfrm>
          <a:prstGeom prst="rect">
            <a:avLst/>
          </a:prstGeom>
          <a:solidFill>
            <a:srgbClr val="109ED3"/>
          </a:solidFill>
          <a:ln>
            <a:noFill/>
          </a:ln>
        </p:spPr>
        <p:txBody>
          <a:bodyPr vert="horz" lIns="25400" tIns="25400" rIns="25400" bIns="25400" anchor="t" anchorCtr="0"/>
          <a:lstStyle/>
          <a:p>
            <a:pPr marL="0" marR="0" indent="0" algn="ctr" rtl="0"/>
            <a:r>
              <a:rPr lang="fr-FR" sz="1000" b="1" i="0" u="none" strike="noStrike" dirty="0">
                <a:solidFill>
                  <a:srgbClr val="FFFFFF"/>
                </a:solidFill>
                <a:latin typeface="Calibri"/>
              </a:rPr>
              <a:t>VERRIÈRES</a:t>
            </a:r>
          </a:p>
        </p:txBody>
      </p:sp>
      <p:sp>
        <p:nvSpPr>
          <p:cNvPr id="693" name="Rectangle 692"/>
          <p:cNvSpPr/>
          <p:nvPr/>
        </p:nvSpPr>
        <p:spPr>
          <a:xfrm>
            <a:off x="3456000" y="2016000"/>
            <a:ext cx="1728000" cy="216000"/>
          </a:xfrm>
          <a:prstGeom prst="rect">
            <a:avLst/>
          </a:prstGeom>
          <a:solidFill>
            <a:srgbClr val="109ED3"/>
          </a:solidFill>
          <a:ln>
            <a:noFill/>
          </a:ln>
        </p:spPr>
        <p:txBody>
          <a:bodyPr vert="horz" lIns="25400" tIns="25400" rIns="25400" bIns="25400" anchor="t" anchorCtr="0"/>
          <a:lstStyle/>
          <a:p>
            <a:pPr marL="0" marR="0" indent="0" algn="ctr" rtl="0"/>
            <a:r>
              <a:rPr lang="fr-FR" sz="1000" b="1" i="0" u="none" strike="noStrike" dirty="0">
                <a:solidFill>
                  <a:srgbClr val="FFFFFF"/>
                </a:solidFill>
                <a:latin typeface="Calibri"/>
              </a:rPr>
              <a:t>AVEYRON</a:t>
            </a:r>
          </a:p>
        </p:txBody>
      </p:sp>
      <p:pic>
        <p:nvPicPr>
          <p:cNvPr id="694" name="Image 693"/>
          <p:cNvPicPr>
            <a:picLocks noChangeAspect="1"/>
          </p:cNvPicPr>
          <p:nvPr/>
        </p:nvPicPr>
        <p:blipFill>
          <a:blip r:embed="rId11"/>
          <a:srcRect/>
          <a:stretch>
            <a:fillRect/>
          </a:stretch>
        </p:blipFill>
        <p:spPr>
          <a:xfrm>
            <a:off x="3456000" y="2232000"/>
            <a:ext cx="576000" cy="1728000"/>
          </a:xfrm>
          <a:prstGeom prst="rect">
            <a:avLst/>
          </a:prstGeom>
          <a:noFill/>
          <a:ln>
            <a:noFill/>
          </a:ln>
        </p:spPr>
      </p:pic>
      <p:pic>
        <p:nvPicPr>
          <p:cNvPr id="695" name="Image 694"/>
          <p:cNvPicPr>
            <a:picLocks noChangeAspect="1"/>
          </p:cNvPicPr>
          <p:nvPr/>
        </p:nvPicPr>
        <p:blipFill>
          <a:blip r:embed="rId12"/>
          <a:srcRect/>
          <a:stretch>
            <a:fillRect/>
          </a:stretch>
        </p:blipFill>
        <p:spPr>
          <a:xfrm>
            <a:off x="4032000" y="2232000"/>
            <a:ext cx="1152000" cy="1728000"/>
          </a:xfrm>
          <a:prstGeom prst="rect">
            <a:avLst/>
          </a:prstGeom>
          <a:noFill/>
          <a:ln>
            <a:noFill/>
          </a:ln>
        </p:spPr>
      </p:pic>
      <p:sp>
        <p:nvSpPr>
          <p:cNvPr id="696" name="Rectangle 695"/>
          <p:cNvSpPr/>
          <p:nvPr/>
        </p:nvSpPr>
        <p:spPr>
          <a:xfrm>
            <a:off x="6516000" y="2016000"/>
            <a:ext cx="1728000" cy="216000"/>
          </a:xfrm>
          <a:prstGeom prst="rect">
            <a:avLst/>
          </a:prstGeom>
          <a:solidFill>
            <a:srgbClr val="109ED3"/>
          </a:solidFill>
          <a:ln>
            <a:noFill/>
          </a:ln>
        </p:spPr>
        <p:txBody>
          <a:bodyPr vert="horz" lIns="25400" tIns="25400" rIns="25400" bIns="25400" anchor="t" anchorCtr="0"/>
          <a:lstStyle/>
          <a:p>
            <a:pPr marL="0" marR="0" indent="0" algn="ctr" rtl="0"/>
            <a:r>
              <a:rPr lang="fr-FR" sz="1000" b="1" i="0" u="none" strike="noStrike" dirty="0">
                <a:solidFill>
                  <a:srgbClr val="FFFFFF"/>
                </a:solidFill>
                <a:latin typeface="Calibri"/>
              </a:rPr>
              <a:t>VERRIÈRES</a:t>
            </a:r>
          </a:p>
        </p:txBody>
      </p:sp>
      <p:sp>
        <p:nvSpPr>
          <p:cNvPr id="697" name="Rectangle 696"/>
          <p:cNvSpPr/>
          <p:nvPr/>
        </p:nvSpPr>
        <p:spPr>
          <a:xfrm>
            <a:off x="8244000" y="2016000"/>
            <a:ext cx="1728000" cy="216000"/>
          </a:xfrm>
          <a:prstGeom prst="rect">
            <a:avLst/>
          </a:prstGeom>
          <a:solidFill>
            <a:srgbClr val="109ED3"/>
          </a:solidFill>
          <a:ln>
            <a:noFill/>
          </a:ln>
        </p:spPr>
        <p:txBody>
          <a:bodyPr vert="horz" lIns="25400" tIns="25400" rIns="25400" bIns="25400" anchor="t" anchorCtr="0"/>
          <a:lstStyle/>
          <a:p>
            <a:pPr marL="0" marR="0" indent="0" algn="ctr" rtl="0"/>
            <a:r>
              <a:rPr lang="fr-FR" sz="1000" b="1" i="0" u="none" strike="noStrike" dirty="0">
                <a:solidFill>
                  <a:srgbClr val="FFFFFF"/>
                </a:solidFill>
                <a:latin typeface="Calibri"/>
              </a:rPr>
              <a:t>AVEYRON</a:t>
            </a:r>
          </a:p>
        </p:txBody>
      </p:sp>
      <p:sp>
        <p:nvSpPr>
          <p:cNvPr id="698" name="Rectangle 697"/>
          <p:cNvSpPr/>
          <p:nvPr/>
        </p:nvSpPr>
        <p:spPr>
          <a:xfrm>
            <a:off x="5508000" y="2016000"/>
            <a:ext cx="1008000" cy="216000"/>
          </a:xfrm>
          <a:prstGeom prst="rect">
            <a:avLst/>
          </a:prstGeom>
          <a:solidFill>
            <a:srgbClr val="109ED3"/>
          </a:solidFill>
          <a:ln>
            <a:noFill/>
          </a:ln>
        </p:spPr>
        <p:txBody>
          <a:bodyPr vert="horz" lIns="25400" tIns="25400" rIns="25400" bIns="25400" anchor="t" anchorCtr="0"/>
          <a:lstStyle/>
          <a:p>
            <a:pPr marL="0" marR="0" indent="0" algn="l" rtl="0"/>
            <a:r>
              <a:rPr lang="fr-FR" sz="1000" b="1" i="0" u="none" strike="noStrike" dirty="0">
                <a:solidFill>
                  <a:srgbClr val="FFFFFF"/>
                </a:solidFill>
                <a:latin typeface="Calibri"/>
              </a:rPr>
              <a:t>CAMPINGS</a:t>
            </a:r>
          </a:p>
        </p:txBody>
      </p:sp>
      <p:pic>
        <p:nvPicPr>
          <p:cNvPr id="699" name="Image 698"/>
          <p:cNvPicPr>
            <a:picLocks noChangeAspect="1"/>
          </p:cNvPicPr>
          <p:nvPr/>
        </p:nvPicPr>
        <p:blipFill>
          <a:blip r:embed="rId13"/>
          <a:srcRect/>
          <a:stretch>
            <a:fillRect/>
          </a:stretch>
        </p:blipFill>
        <p:spPr>
          <a:xfrm>
            <a:off x="5508000" y="2232000"/>
            <a:ext cx="1584000" cy="1728000"/>
          </a:xfrm>
          <a:prstGeom prst="rect">
            <a:avLst/>
          </a:prstGeom>
          <a:noFill/>
          <a:ln>
            <a:noFill/>
          </a:ln>
        </p:spPr>
      </p:pic>
      <p:pic>
        <p:nvPicPr>
          <p:cNvPr id="700" name="Image 699"/>
          <p:cNvPicPr>
            <a:picLocks noChangeAspect="1"/>
          </p:cNvPicPr>
          <p:nvPr/>
        </p:nvPicPr>
        <p:blipFill>
          <a:blip r:embed="rId14"/>
          <a:srcRect/>
          <a:stretch>
            <a:fillRect/>
          </a:stretch>
        </p:blipFill>
        <p:spPr>
          <a:xfrm>
            <a:off x="7092000" y="2232000"/>
            <a:ext cx="1152000" cy="1728000"/>
          </a:xfrm>
          <a:prstGeom prst="rect">
            <a:avLst/>
          </a:prstGeom>
          <a:noFill/>
          <a:ln>
            <a:noFill/>
          </a:ln>
        </p:spPr>
      </p:pic>
      <p:pic>
        <p:nvPicPr>
          <p:cNvPr id="701" name="Image 700"/>
          <p:cNvPicPr>
            <a:picLocks noChangeAspect="1"/>
          </p:cNvPicPr>
          <p:nvPr/>
        </p:nvPicPr>
        <p:blipFill>
          <a:blip r:embed="rId15"/>
          <a:srcRect/>
          <a:stretch>
            <a:fillRect/>
          </a:stretch>
        </p:blipFill>
        <p:spPr>
          <a:xfrm>
            <a:off x="8244000" y="2232000"/>
            <a:ext cx="576000" cy="1728000"/>
          </a:xfrm>
          <a:prstGeom prst="rect">
            <a:avLst/>
          </a:prstGeom>
          <a:noFill/>
          <a:ln>
            <a:noFill/>
          </a:ln>
        </p:spPr>
      </p:pic>
      <p:pic>
        <p:nvPicPr>
          <p:cNvPr id="702" name="Image 701"/>
          <p:cNvPicPr>
            <a:picLocks noChangeAspect="1"/>
          </p:cNvPicPr>
          <p:nvPr/>
        </p:nvPicPr>
        <p:blipFill>
          <a:blip r:embed="rId16"/>
          <a:srcRect/>
          <a:stretch>
            <a:fillRect/>
          </a:stretch>
        </p:blipFill>
        <p:spPr>
          <a:xfrm>
            <a:off x="8820000" y="2232000"/>
            <a:ext cx="1152000" cy="1728000"/>
          </a:xfrm>
          <a:prstGeom prst="rect">
            <a:avLst/>
          </a:prstGeom>
          <a:noFill/>
          <a:ln>
            <a:noFill/>
          </a:ln>
        </p:spPr>
      </p:pic>
      <p:sp>
        <p:nvSpPr>
          <p:cNvPr id="703" name="Rectangle 702"/>
          <p:cNvSpPr/>
          <p:nvPr/>
        </p:nvSpPr>
        <p:spPr>
          <a:xfrm>
            <a:off x="720000" y="3960000"/>
            <a:ext cx="4464000" cy="206252"/>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 - 2024</a:t>
            </a:r>
          </a:p>
        </p:txBody>
      </p:sp>
      <p:sp>
        <p:nvSpPr>
          <p:cNvPr id="704" name="Rectangle 703"/>
          <p:cNvSpPr/>
          <p:nvPr/>
        </p:nvSpPr>
        <p:spPr>
          <a:xfrm>
            <a:off x="5508000" y="3960000"/>
            <a:ext cx="4464000" cy="206252"/>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 - 2024</a:t>
            </a:r>
          </a:p>
        </p:txBody>
      </p:sp>
      <p:sp>
        <p:nvSpPr>
          <p:cNvPr id="705" name="Rectangle 704"/>
          <p:cNvSpPr/>
          <p:nvPr/>
        </p:nvSpPr>
        <p:spPr>
          <a:xfrm>
            <a:off x="720000" y="4166252"/>
            <a:ext cx="2160000" cy="216000"/>
          </a:xfrm>
          <a:prstGeom prst="rect">
            <a:avLst/>
          </a:prstGeom>
          <a:solidFill>
            <a:srgbClr val="109ED3"/>
          </a:solidFill>
          <a:ln>
            <a:noFill/>
          </a:ln>
        </p:spPr>
        <p:txBody>
          <a:bodyPr vert="horz" lIns="25400" tIns="25400" rIns="25400" bIns="25400" anchor="t" anchorCtr="0"/>
          <a:lstStyle/>
          <a:p>
            <a:pPr marL="0" marR="0" indent="0" algn="l" rtl="0"/>
            <a:r>
              <a:rPr lang="fr-FR" sz="1000" b="1" i="0" u="none" strike="noStrike" dirty="0">
                <a:solidFill>
                  <a:srgbClr val="FFFFFF"/>
                </a:solidFill>
                <a:latin typeface="Calibri"/>
              </a:rPr>
              <a:t>AUTRES HÉBERGEMENTS</a:t>
            </a:r>
          </a:p>
        </p:txBody>
      </p:sp>
      <p:sp>
        <p:nvSpPr>
          <p:cNvPr id="706" name="Rectangle 705"/>
          <p:cNvSpPr/>
          <p:nvPr/>
        </p:nvSpPr>
        <p:spPr>
          <a:xfrm>
            <a:off x="2880000" y="4166252"/>
            <a:ext cx="1728000" cy="216000"/>
          </a:xfrm>
          <a:prstGeom prst="rect">
            <a:avLst/>
          </a:prstGeom>
          <a:solidFill>
            <a:srgbClr val="109ED3"/>
          </a:solidFill>
          <a:ln>
            <a:noFill/>
          </a:ln>
        </p:spPr>
        <p:txBody>
          <a:bodyPr vert="horz" lIns="25400" tIns="25400" rIns="25400" bIns="25400" anchor="t" anchorCtr="0"/>
          <a:lstStyle/>
          <a:p>
            <a:pPr marL="0" marR="0" indent="0" algn="ctr" rtl="0"/>
            <a:r>
              <a:rPr lang="fr-FR" sz="1000" b="1" i="0" u="none" strike="noStrike" dirty="0">
                <a:solidFill>
                  <a:srgbClr val="FFFFFF"/>
                </a:solidFill>
                <a:latin typeface="Calibri"/>
              </a:rPr>
              <a:t>VERRIÈRES</a:t>
            </a:r>
          </a:p>
        </p:txBody>
      </p:sp>
      <p:sp>
        <p:nvSpPr>
          <p:cNvPr id="707" name="Rectangle 706"/>
          <p:cNvSpPr/>
          <p:nvPr/>
        </p:nvSpPr>
        <p:spPr>
          <a:xfrm>
            <a:off x="4608000" y="4166252"/>
            <a:ext cx="1728000" cy="216000"/>
          </a:xfrm>
          <a:prstGeom prst="rect">
            <a:avLst/>
          </a:prstGeom>
          <a:solidFill>
            <a:srgbClr val="109ED3"/>
          </a:solidFill>
          <a:ln>
            <a:noFill/>
          </a:ln>
        </p:spPr>
        <p:txBody>
          <a:bodyPr vert="horz" lIns="25400" tIns="25400" rIns="25400" bIns="25400" anchor="t" anchorCtr="0"/>
          <a:lstStyle/>
          <a:p>
            <a:pPr marL="0" marR="0" indent="0" algn="ctr" rtl="0"/>
            <a:r>
              <a:rPr lang="fr-FR" sz="1000" b="1" i="0" u="none" strike="noStrike" dirty="0">
                <a:solidFill>
                  <a:srgbClr val="FFFFFF"/>
                </a:solidFill>
                <a:latin typeface="Calibri"/>
              </a:rPr>
              <a:t>AVEYRON</a:t>
            </a:r>
          </a:p>
        </p:txBody>
      </p:sp>
      <p:pic>
        <p:nvPicPr>
          <p:cNvPr id="708" name="Image 707"/>
          <p:cNvPicPr>
            <a:picLocks noChangeAspect="1"/>
          </p:cNvPicPr>
          <p:nvPr/>
        </p:nvPicPr>
        <p:blipFill>
          <a:blip r:embed="rId17"/>
          <a:srcRect/>
          <a:stretch>
            <a:fillRect/>
          </a:stretch>
        </p:blipFill>
        <p:spPr>
          <a:xfrm>
            <a:off x="720000" y="4382252"/>
            <a:ext cx="2736000" cy="1080000"/>
          </a:xfrm>
          <a:prstGeom prst="rect">
            <a:avLst/>
          </a:prstGeom>
          <a:noFill/>
          <a:ln>
            <a:noFill/>
          </a:ln>
        </p:spPr>
      </p:pic>
      <p:pic>
        <p:nvPicPr>
          <p:cNvPr id="709" name="Image 708"/>
          <p:cNvPicPr>
            <a:picLocks noChangeAspect="1"/>
          </p:cNvPicPr>
          <p:nvPr/>
        </p:nvPicPr>
        <p:blipFill>
          <a:blip r:embed="rId18"/>
          <a:srcRect/>
          <a:stretch>
            <a:fillRect/>
          </a:stretch>
        </p:blipFill>
        <p:spPr>
          <a:xfrm>
            <a:off x="3456000" y="4382252"/>
            <a:ext cx="1152000" cy="1080000"/>
          </a:xfrm>
          <a:prstGeom prst="rect">
            <a:avLst/>
          </a:prstGeom>
          <a:noFill/>
          <a:ln>
            <a:noFill/>
          </a:ln>
        </p:spPr>
      </p:pic>
      <p:pic>
        <p:nvPicPr>
          <p:cNvPr id="710" name="Image 709"/>
          <p:cNvPicPr>
            <a:picLocks noChangeAspect="1"/>
          </p:cNvPicPr>
          <p:nvPr/>
        </p:nvPicPr>
        <p:blipFill>
          <a:blip r:embed="rId19"/>
          <a:srcRect/>
          <a:stretch>
            <a:fillRect/>
          </a:stretch>
        </p:blipFill>
        <p:spPr>
          <a:xfrm>
            <a:off x="4608000" y="4382252"/>
            <a:ext cx="576000" cy="1080000"/>
          </a:xfrm>
          <a:prstGeom prst="rect">
            <a:avLst/>
          </a:prstGeom>
          <a:noFill/>
          <a:ln>
            <a:noFill/>
          </a:ln>
        </p:spPr>
      </p:pic>
      <p:pic>
        <p:nvPicPr>
          <p:cNvPr id="711" name="Image 710"/>
          <p:cNvPicPr>
            <a:picLocks noChangeAspect="1"/>
          </p:cNvPicPr>
          <p:nvPr/>
        </p:nvPicPr>
        <p:blipFill>
          <a:blip r:embed="rId20"/>
          <a:srcRect/>
          <a:stretch>
            <a:fillRect/>
          </a:stretch>
        </p:blipFill>
        <p:spPr>
          <a:xfrm>
            <a:off x="5184000" y="4382252"/>
            <a:ext cx="1152000" cy="1080000"/>
          </a:xfrm>
          <a:prstGeom prst="rect">
            <a:avLst/>
          </a:prstGeom>
          <a:noFill/>
          <a:ln>
            <a:noFill/>
          </a:ln>
        </p:spPr>
      </p:pic>
      <p:sp>
        <p:nvSpPr>
          <p:cNvPr id="712" name="Rectangle 711"/>
          <p:cNvSpPr/>
          <p:nvPr/>
        </p:nvSpPr>
        <p:spPr>
          <a:xfrm>
            <a:off x="720000" y="5462252"/>
            <a:ext cx="5616000" cy="206252"/>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 - 2024</a:t>
            </a:r>
          </a:p>
        </p:txBody>
      </p:sp>
      <p:pic>
        <p:nvPicPr>
          <p:cNvPr id="713" name="Image 712"/>
          <p:cNvPicPr>
            <a:picLocks noChangeAspect="1"/>
          </p:cNvPicPr>
          <p:nvPr/>
        </p:nvPicPr>
        <p:blipFill>
          <a:blip r:embed="rId21"/>
          <a:srcRect/>
          <a:stretch>
            <a:fillRect/>
          </a:stretch>
        </p:blipFill>
        <p:spPr>
          <a:xfrm>
            <a:off x="6660000" y="4166252"/>
            <a:ext cx="2160000" cy="648000"/>
          </a:xfrm>
          <a:prstGeom prst="rect">
            <a:avLst/>
          </a:prstGeom>
          <a:noFill/>
          <a:ln>
            <a:noFill/>
          </a:ln>
        </p:spPr>
      </p:pic>
      <p:pic>
        <p:nvPicPr>
          <p:cNvPr id="714" name="Image 713"/>
          <p:cNvPicPr>
            <a:picLocks noChangeAspect="1"/>
          </p:cNvPicPr>
          <p:nvPr/>
        </p:nvPicPr>
        <p:blipFill>
          <a:blip r:embed="rId22"/>
          <a:srcRect/>
          <a:stretch>
            <a:fillRect/>
          </a:stretch>
        </p:blipFill>
        <p:spPr>
          <a:xfrm>
            <a:off x="8820000" y="4166252"/>
            <a:ext cx="1152000" cy="648000"/>
          </a:xfrm>
          <a:prstGeom prst="rect">
            <a:avLst/>
          </a:prstGeom>
          <a:noFill/>
          <a:ln>
            <a:noFill/>
          </a:ln>
        </p:spPr>
      </p:pic>
      <p:sp>
        <p:nvSpPr>
          <p:cNvPr id="715" name="Rectangle 714"/>
          <p:cNvSpPr/>
          <p:nvPr/>
        </p:nvSpPr>
        <p:spPr>
          <a:xfrm>
            <a:off x="6660000" y="4814252"/>
            <a:ext cx="3312000" cy="206252"/>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 - 2021</a:t>
            </a:r>
          </a:p>
        </p:txBody>
      </p:sp>
      <p:sp>
        <p:nvSpPr>
          <p:cNvPr id="716" name="Rectangle 715"/>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23</a:t>
            </a:r>
          </a:p>
        </p:txBody>
      </p:sp>
      <p:sp>
        <p:nvSpPr>
          <p:cNvPr id="717" name="Rectangle 716"/>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 name="Image 719"/>
          <p:cNvPicPr>
            <a:picLocks noChangeAspect="1"/>
          </p:cNvPicPr>
          <p:nvPr/>
        </p:nvPicPr>
        <p:blipFill>
          <a:blip r:embed="rId2"/>
          <a:srcRect b="69122"/>
          <a:stretch>
            <a:fillRect/>
          </a:stretch>
        </p:blipFill>
        <p:spPr>
          <a:xfrm>
            <a:off x="324000" y="180000"/>
            <a:ext cx="10044000" cy="6984000"/>
          </a:xfrm>
          <a:prstGeom prst="rect">
            <a:avLst/>
          </a:prstGeom>
          <a:noFill/>
          <a:ln>
            <a:noFill/>
          </a:ln>
        </p:spPr>
      </p:pic>
      <p:pic>
        <p:nvPicPr>
          <p:cNvPr id="721" name="Image 720"/>
          <p:cNvPicPr>
            <a:picLocks noChangeAspect="1"/>
          </p:cNvPicPr>
          <p:nvPr/>
        </p:nvPicPr>
        <p:blipFill>
          <a:blip r:embed="rId3"/>
          <a:srcRect b="69183"/>
          <a:stretch>
            <a:fillRect/>
          </a:stretch>
        </p:blipFill>
        <p:spPr>
          <a:xfrm>
            <a:off x="360000" y="216000"/>
            <a:ext cx="9972000" cy="6948000"/>
          </a:xfrm>
          <a:prstGeom prst="rect">
            <a:avLst/>
          </a:prstGeom>
          <a:noFill/>
          <a:ln>
            <a:noFill/>
          </a:ln>
        </p:spPr>
      </p:pic>
      <p:pic>
        <p:nvPicPr>
          <p:cNvPr id="722" name="Image 721"/>
          <p:cNvPicPr>
            <a:picLocks noChangeAspect="1"/>
          </p:cNvPicPr>
          <p:nvPr/>
        </p:nvPicPr>
        <p:blipFill>
          <a:blip r:embed="rId3"/>
          <a:srcRect b="69183"/>
          <a:stretch>
            <a:fillRect/>
          </a:stretch>
        </p:blipFill>
        <p:spPr>
          <a:xfrm>
            <a:off x="360000" y="216000"/>
            <a:ext cx="9972000" cy="6948000"/>
          </a:xfrm>
          <a:prstGeom prst="rect">
            <a:avLst/>
          </a:prstGeom>
          <a:noFill/>
          <a:ln>
            <a:noFill/>
          </a:ln>
        </p:spPr>
      </p:pic>
      <p:pic>
        <p:nvPicPr>
          <p:cNvPr id="723" name="Image 722"/>
          <p:cNvPicPr>
            <a:picLocks noChangeAspect="1"/>
          </p:cNvPicPr>
          <p:nvPr/>
        </p:nvPicPr>
        <p:blipFill>
          <a:blip r:embed="rId4"/>
          <a:srcRect/>
          <a:stretch>
            <a:fillRect/>
          </a:stretch>
        </p:blipFill>
        <p:spPr>
          <a:xfrm>
            <a:off x="360000" y="216000"/>
            <a:ext cx="9972000" cy="1440000"/>
          </a:xfrm>
          <a:prstGeom prst="rect">
            <a:avLst/>
          </a:prstGeom>
          <a:noFill/>
          <a:ln>
            <a:noFill/>
          </a:ln>
        </p:spPr>
      </p:pic>
      <p:pic>
        <p:nvPicPr>
          <p:cNvPr id="724" name="Image 723"/>
          <p:cNvPicPr>
            <a:picLocks noChangeAspect="1"/>
          </p:cNvPicPr>
          <p:nvPr/>
        </p:nvPicPr>
        <p:blipFill>
          <a:blip r:embed="rId5"/>
          <a:srcRect/>
          <a:stretch>
            <a:fillRect/>
          </a:stretch>
        </p:blipFill>
        <p:spPr>
          <a:xfrm>
            <a:off x="360000" y="936000"/>
            <a:ext cx="6660000" cy="144000"/>
          </a:xfrm>
          <a:prstGeom prst="rect">
            <a:avLst/>
          </a:prstGeom>
          <a:noFill/>
          <a:ln>
            <a:noFill/>
          </a:ln>
        </p:spPr>
      </p:pic>
      <p:pic>
        <p:nvPicPr>
          <p:cNvPr id="725" name="Image 724"/>
          <p:cNvPicPr>
            <a:picLocks noChangeAspect="1"/>
          </p:cNvPicPr>
          <p:nvPr/>
        </p:nvPicPr>
        <p:blipFill>
          <a:blip r:embed="rId6"/>
          <a:srcRect/>
          <a:stretch>
            <a:fillRect/>
          </a:stretch>
        </p:blipFill>
        <p:spPr>
          <a:xfrm>
            <a:off x="7020000" y="216000"/>
            <a:ext cx="3127320" cy="862560"/>
          </a:xfrm>
          <a:prstGeom prst="rect">
            <a:avLst/>
          </a:prstGeom>
          <a:noFill/>
          <a:ln>
            <a:noFill/>
          </a:ln>
        </p:spPr>
      </p:pic>
      <p:pic>
        <p:nvPicPr>
          <p:cNvPr id="726" name="Image 725"/>
          <p:cNvPicPr>
            <a:picLocks noChangeAspect="1"/>
          </p:cNvPicPr>
          <p:nvPr/>
        </p:nvPicPr>
        <p:blipFill>
          <a:blip r:embed="rId7"/>
          <a:srcRect/>
          <a:stretch>
            <a:fillRect/>
          </a:stretch>
        </p:blipFill>
        <p:spPr>
          <a:xfrm>
            <a:off x="360000" y="216000"/>
            <a:ext cx="972360" cy="722520"/>
          </a:xfrm>
          <a:prstGeom prst="rect">
            <a:avLst/>
          </a:prstGeom>
          <a:noFill/>
          <a:ln>
            <a:noFill/>
          </a:ln>
        </p:spPr>
      </p:pic>
      <p:sp>
        <p:nvSpPr>
          <p:cNvPr id="727" name="Rectangle 726"/>
          <p:cNvSpPr/>
          <p:nvPr/>
        </p:nvSpPr>
        <p:spPr>
          <a:xfrm>
            <a:off x="1332000" y="216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ÉQUIPEMENTS</a:t>
            </a:r>
          </a:p>
        </p:txBody>
      </p:sp>
      <p:pic>
        <p:nvPicPr>
          <p:cNvPr id="728" name="Image 727"/>
          <p:cNvPicPr>
            <a:picLocks noChangeAspect="1"/>
          </p:cNvPicPr>
          <p:nvPr/>
        </p:nvPicPr>
        <p:blipFill>
          <a:blip r:embed="rId8"/>
          <a:srcRect b="50485"/>
          <a:stretch>
            <a:fillRect/>
          </a:stretch>
        </p:blipFill>
        <p:spPr>
          <a:xfrm>
            <a:off x="684000" y="1657710"/>
            <a:ext cx="9324000" cy="5506291"/>
          </a:xfrm>
          <a:prstGeom prst="rect">
            <a:avLst/>
          </a:prstGeom>
          <a:noFill/>
          <a:ln>
            <a:noFill/>
          </a:ln>
        </p:spPr>
      </p:pic>
      <p:sp>
        <p:nvSpPr>
          <p:cNvPr id="729" name="Rectangle 728"/>
          <p:cNvSpPr/>
          <p:nvPr/>
        </p:nvSpPr>
        <p:spPr>
          <a:xfrm>
            <a:off x="720000" y="1657710"/>
            <a:ext cx="9252000" cy="236732"/>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COMMERCES ET SERVICES AUX PARTICULIERS - VERRIÈRES -  2023</a:t>
            </a:r>
          </a:p>
        </p:txBody>
      </p:sp>
      <p:pic>
        <p:nvPicPr>
          <p:cNvPr id="730" name="Image 729"/>
          <p:cNvPicPr>
            <a:picLocks noChangeAspect="1"/>
          </p:cNvPicPr>
          <p:nvPr/>
        </p:nvPicPr>
        <p:blipFill>
          <a:blip r:embed="rId9"/>
          <a:srcRect/>
          <a:stretch>
            <a:fillRect/>
          </a:stretch>
        </p:blipFill>
        <p:spPr>
          <a:xfrm>
            <a:off x="720000" y="1894441"/>
            <a:ext cx="2916000" cy="5182302"/>
          </a:xfrm>
          <a:prstGeom prst="rect">
            <a:avLst/>
          </a:prstGeom>
          <a:noFill/>
          <a:ln>
            <a:noFill/>
          </a:ln>
        </p:spPr>
      </p:pic>
      <p:pic>
        <p:nvPicPr>
          <p:cNvPr id="731" name="Image 730"/>
          <p:cNvPicPr>
            <a:picLocks noChangeAspect="1"/>
          </p:cNvPicPr>
          <p:nvPr/>
        </p:nvPicPr>
        <p:blipFill>
          <a:blip r:embed="rId10"/>
          <a:srcRect/>
          <a:stretch>
            <a:fillRect/>
          </a:stretch>
        </p:blipFill>
        <p:spPr>
          <a:xfrm>
            <a:off x="3888000" y="1894441"/>
            <a:ext cx="2916000" cy="4418255"/>
          </a:xfrm>
          <a:prstGeom prst="rect">
            <a:avLst/>
          </a:prstGeom>
          <a:noFill/>
          <a:ln>
            <a:noFill/>
          </a:ln>
        </p:spPr>
      </p:pic>
      <p:sp>
        <p:nvSpPr>
          <p:cNvPr id="732" name="Rectangle 731"/>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24</a:t>
            </a:r>
          </a:p>
        </p:txBody>
      </p:sp>
      <p:sp>
        <p:nvSpPr>
          <p:cNvPr id="733" name="Rectangle 732"/>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 name="Image 735"/>
          <p:cNvPicPr>
            <a:picLocks noChangeAspect="1"/>
          </p:cNvPicPr>
          <p:nvPr/>
        </p:nvPicPr>
        <p:blipFill>
          <a:blip r:embed="rId2"/>
          <a:srcRect t="30877" b="38244"/>
          <a:stretch>
            <a:fillRect/>
          </a:stretch>
        </p:blipFill>
        <p:spPr>
          <a:xfrm>
            <a:off x="324000" y="180000"/>
            <a:ext cx="10044000" cy="6984000"/>
          </a:xfrm>
          <a:prstGeom prst="rect">
            <a:avLst/>
          </a:prstGeom>
          <a:noFill/>
          <a:ln>
            <a:noFill/>
          </a:ln>
        </p:spPr>
      </p:pic>
      <p:pic>
        <p:nvPicPr>
          <p:cNvPr id="737" name="Image 736"/>
          <p:cNvPicPr>
            <a:picLocks noChangeAspect="1"/>
          </p:cNvPicPr>
          <p:nvPr/>
        </p:nvPicPr>
        <p:blipFill>
          <a:blip r:embed="rId3"/>
          <a:srcRect t="30816" b="38206"/>
          <a:stretch>
            <a:fillRect/>
          </a:stretch>
        </p:blipFill>
        <p:spPr>
          <a:xfrm>
            <a:off x="360000" y="180000"/>
            <a:ext cx="9972000" cy="6984000"/>
          </a:xfrm>
          <a:prstGeom prst="rect">
            <a:avLst/>
          </a:prstGeom>
          <a:noFill/>
          <a:ln>
            <a:noFill/>
          </a:ln>
        </p:spPr>
      </p:pic>
      <p:pic>
        <p:nvPicPr>
          <p:cNvPr id="738" name="Image 737"/>
          <p:cNvPicPr>
            <a:picLocks noChangeAspect="1"/>
          </p:cNvPicPr>
          <p:nvPr/>
        </p:nvPicPr>
        <p:blipFill>
          <a:blip r:embed="rId3"/>
          <a:srcRect t="30816" b="38206"/>
          <a:stretch>
            <a:fillRect/>
          </a:stretch>
        </p:blipFill>
        <p:spPr>
          <a:xfrm>
            <a:off x="360000" y="180000"/>
            <a:ext cx="9972000" cy="6984000"/>
          </a:xfrm>
          <a:prstGeom prst="rect">
            <a:avLst/>
          </a:prstGeom>
          <a:noFill/>
          <a:ln>
            <a:noFill/>
          </a:ln>
        </p:spPr>
      </p:pic>
      <p:pic>
        <p:nvPicPr>
          <p:cNvPr id="739" name="Image 738"/>
          <p:cNvPicPr>
            <a:picLocks noChangeAspect="1"/>
          </p:cNvPicPr>
          <p:nvPr/>
        </p:nvPicPr>
        <p:blipFill>
          <a:blip r:embed="rId4"/>
          <a:srcRect t="49514"/>
          <a:stretch>
            <a:fillRect/>
          </a:stretch>
        </p:blipFill>
        <p:spPr>
          <a:xfrm>
            <a:off x="684000" y="180000"/>
            <a:ext cx="9324000" cy="5614302"/>
          </a:xfrm>
          <a:prstGeom prst="rect">
            <a:avLst/>
          </a:prstGeom>
          <a:noFill/>
          <a:ln>
            <a:noFill/>
          </a:ln>
        </p:spPr>
      </p:pic>
      <p:pic>
        <p:nvPicPr>
          <p:cNvPr id="740" name="Image 739"/>
          <p:cNvPicPr>
            <a:picLocks noChangeAspect="1"/>
          </p:cNvPicPr>
          <p:nvPr/>
        </p:nvPicPr>
        <p:blipFill>
          <a:blip r:embed="rId5"/>
          <a:srcRect/>
          <a:stretch>
            <a:fillRect/>
          </a:stretch>
        </p:blipFill>
        <p:spPr>
          <a:xfrm>
            <a:off x="7056000" y="180000"/>
            <a:ext cx="2916000" cy="5398302"/>
          </a:xfrm>
          <a:prstGeom prst="rect">
            <a:avLst/>
          </a:prstGeom>
          <a:noFill/>
          <a:ln>
            <a:noFill/>
          </a:ln>
        </p:spPr>
      </p:pic>
      <p:pic>
        <p:nvPicPr>
          <p:cNvPr id="741" name="Image 740"/>
          <p:cNvPicPr>
            <a:picLocks noChangeAspect="1"/>
          </p:cNvPicPr>
          <p:nvPr/>
        </p:nvPicPr>
        <p:blipFill>
          <a:blip r:embed="rId6"/>
          <a:srcRect/>
          <a:stretch>
            <a:fillRect/>
          </a:stretch>
        </p:blipFill>
        <p:spPr>
          <a:xfrm>
            <a:off x="7056000" y="180000"/>
            <a:ext cx="2916000" cy="1935104"/>
          </a:xfrm>
          <a:prstGeom prst="rect">
            <a:avLst/>
          </a:prstGeom>
          <a:noFill/>
          <a:ln>
            <a:noFill/>
          </a:ln>
        </p:spPr>
      </p:pic>
      <p:pic>
        <p:nvPicPr>
          <p:cNvPr id="742" name="Image 741"/>
          <p:cNvPicPr>
            <a:picLocks noChangeAspect="1"/>
          </p:cNvPicPr>
          <p:nvPr/>
        </p:nvPicPr>
        <p:blipFill>
          <a:blip r:embed="rId7"/>
          <a:srcRect/>
          <a:stretch>
            <a:fillRect/>
          </a:stretch>
        </p:blipFill>
        <p:spPr>
          <a:xfrm>
            <a:off x="7056000" y="2115104"/>
            <a:ext cx="2916000" cy="3463197"/>
          </a:xfrm>
          <a:prstGeom prst="rect">
            <a:avLst/>
          </a:prstGeom>
          <a:noFill/>
          <a:ln>
            <a:noFill/>
          </a:ln>
        </p:spPr>
      </p:pic>
      <p:pic>
        <p:nvPicPr>
          <p:cNvPr id="743" name="Image 742"/>
          <p:cNvPicPr>
            <a:picLocks noChangeAspect="1"/>
          </p:cNvPicPr>
          <p:nvPr/>
        </p:nvPicPr>
        <p:blipFill>
          <a:blip r:embed="rId8"/>
          <a:srcRect/>
          <a:stretch>
            <a:fillRect/>
          </a:stretch>
        </p:blipFill>
        <p:spPr>
          <a:xfrm>
            <a:off x="720000" y="180000"/>
            <a:ext cx="2916000" cy="1668301"/>
          </a:xfrm>
          <a:prstGeom prst="rect">
            <a:avLst/>
          </a:prstGeom>
          <a:noFill/>
          <a:ln>
            <a:noFill/>
          </a:ln>
        </p:spPr>
      </p:pic>
      <p:sp>
        <p:nvSpPr>
          <p:cNvPr id="744" name="Rectangle 743"/>
          <p:cNvSpPr/>
          <p:nvPr/>
        </p:nvSpPr>
        <p:spPr>
          <a:xfrm>
            <a:off x="720000" y="5578302"/>
            <a:ext cx="9252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 - Base Permanente des Equipements</a:t>
            </a:r>
          </a:p>
        </p:txBody>
      </p:sp>
      <p:sp>
        <p:nvSpPr>
          <p:cNvPr id="745" name="Rectangle 744"/>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25</a:t>
            </a:r>
          </a:p>
        </p:txBody>
      </p:sp>
      <p:sp>
        <p:nvSpPr>
          <p:cNvPr id="746" name="Rectangle 745"/>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9" name="Image 748"/>
          <p:cNvPicPr>
            <a:picLocks noChangeAspect="1"/>
          </p:cNvPicPr>
          <p:nvPr/>
        </p:nvPicPr>
        <p:blipFill>
          <a:blip r:embed="rId2"/>
          <a:srcRect t="61755" b="7366"/>
          <a:stretch>
            <a:fillRect/>
          </a:stretch>
        </p:blipFill>
        <p:spPr>
          <a:xfrm>
            <a:off x="324000" y="180000"/>
            <a:ext cx="10044000" cy="6984000"/>
          </a:xfrm>
          <a:prstGeom prst="rect">
            <a:avLst/>
          </a:prstGeom>
          <a:noFill/>
          <a:ln>
            <a:noFill/>
          </a:ln>
        </p:spPr>
      </p:pic>
      <p:pic>
        <p:nvPicPr>
          <p:cNvPr id="750" name="Image 749"/>
          <p:cNvPicPr>
            <a:picLocks noChangeAspect="1"/>
          </p:cNvPicPr>
          <p:nvPr/>
        </p:nvPicPr>
        <p:blipFill>
          <a:blip r:embed="rId3"/>
          <a:srcRect t="61793" b="7230"/>
          <a:stretch>
            <a:fillRect/>
          </a:stretch>
        </p:blipFill>
        <p:spPr>
          <a:xfrm>
            <a:off x="360000" y="180000"/>
            <a:ext cx="9972000" cy="6984000"/>
          </a:xfrm>
          <a:prstGeom prst="rect">
            <a:avLst/>
          </a:prstGeom>
          <a:noFill/>
          <a:ln>
            <a:noFill/>
          </a:ln>
        </p:spPr>
      </p:pic>
      <p:pic>
        <p:nvPicPr>
          <p:cNvPr id="751" name="Image 750"/>
          <p:cNvPicPr>
            <a:picLocks noChangeAspect="1"/>
          </p:cNvPicPr>
          <p:nvPr/>
        </p:nvPicPr>
        <p:blipFill>
          <a:blip r:embed="rId3"/>
          <a:srcRect t="61793" b="7230"/>
          <a:stretch>
            <a:fillRect/>
          </a:stretch>
        </p:blipFill>
        <p:spPr>
          <a:xfrm>
            <a:off x="360000" y="180000"/>
            <a:ext cx="9972000" cy="6984000"/>
          </a:xfrm>
          <a:prstGeom prst="rect">
            <a:avLst/>
          </a:prstGeom>
          <a:noFill/>
          <a:ln>
            <a:noFill/>
          </a:ln>
        </p:spPr>
      </p:pic>
      <p:pic>
        <p:nvPicPr>
          <p:cNvPr id="752" name="Image 751"/>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753" name="Image 752"/>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754" name="Image 753"/>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755" name="Image 754"/>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756" name="Rectangle 755"/>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ÉQUIPEMENTS</a:t>
            </a:r>
          </a:p>
        </p:txBody>
      </p:sp>
      <p:pic>
        <p:nvPicPr>
          <p:cNvPr id="757" name="Image 756"/>
          <p:cNvPicPr>
            <a:picLocks noChangeAspect="1"/>
          </p:cNvPicPr>
          <p:nvPr/>
        </p:nvPicPr>
        <p:blipFill>
          <a:blip r:embed="rId8"/>
          <a:srcRect/>
          <a:stretch>
            <a:fillRect/>
          </a:stretch>
        </p:blipFill>
        <p:spPr>
          <a:xfrm>
            <a:off x="684000" y="1701439"/>
            <a:ext cx="9324000" cy="5037010"/>
          </a:xfrm>
          <a:prstGeom prst="rect">
            <a:avLst/>
          </a:prstGeom>
          <a:noFill/>
          <a:ln>
            <a:noFill/>
          </a:ln>
        </p:spPr>
      </p:pic>
      <p:pic>
        <p:nvPicPr>
          <p:cNvPr id="758" name="Image 757"/>
          <p:cNvPicPr>
            <a:picLocks noChangeAspect="1"/>
          </p:cNvPicPr>
          <p:nvPr/>
        </p:nvPicPr>
        <p:blipFill>
          <a:blip r:embed="rId9"/>
          <a:srcRect/>
          <a:stretch>
            <a:fillRect/>
          </a:stretch>
        </p:blipFill>
        <p:spPr>
          <a:xfrm>
            <a:off x="720000" y="1938171"/>
            <a:ext cx="4500000" cy="3870209"/>
          </a:xfrm>
          <a:prstGeom prst="rect">
            <a:avLst/>
          </a:prstGeom>
          <a:noFill/>
          <a:ln>
            <a:noFill/>
          </a:ln>
        </p:spPr>
      </p:pic>
      <p:pic>
        <p:nvPicPr>
          <p:cNvPr id="759" name="Image 758"/>
          <p:cNvPicPr>
            <a:picLocks noChangeAspect="1"/>
          </p:cNvPicPr>
          <p:nvPr/>
        </p:nvPicPr>
        <p:blipFill>
          <a:blip r:embed="rId10"/>
          <a:srcRect/>
          <a:stretch>
            <a:fillRect/>
          </a:stretch>
        </p:blipFill>
        <p:spPr>
          <a:xfrm>
            <a:off x="720000" y="1938171"/>
            <a:ext cx="4500000" cy="3654209"/>
          </a:xfrm>
          <a:prstGeom prst="rect">
            <a:avLst/>
          </a:prstGeom>
          <a:noFill/>
          <a:ln>
            <a:noFill/>
          </a:ln>
        </p:spPr>
      </p:pic>
      <p:sp>
        <p:nvSpPr>
          <p:cNvPr id="760" name="Rectangle 759"/>
          <p:cNvSpPr/>
          <p:nvPr/>
        </p:nvSpPr>
        <p:spPr>
          <a:xfrm>
            <a:off x="720000" y="5592380"/>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 - Base Permanente des Equipements</a:t>
            </a:r>
          </a:p>
        </p:txBody>
      </p:sp>
      <p:sp>
        <p:nvSpPr>
          <p:cNvPr id="761" name="Rectangle 760"/>
          <p:cNvSpPr/>
          <p:nvPr/>
        </p:nvSpPr>
        <p:spPr>
          <a:xfrm>
            <a:off x="720000" y="1701439"/>
            <a:ext cx="9252000" cy="236732"/>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ÉTABLISSEMENTS DE SANTÉ, FONCTIONS MÉDICALES ET PARAMÉDICALES - VERRIÈRES -  2023</a:t>
            </a:r>
          </a:p>
        </p:txBody>
      </p:sp>
      <p:pic>
        <p:nvPicPr>
          <p:cNvPr id="762" name="Image 761"/>
          <p:cNvPicPr>
            <a:picLocks noChangeAspect="1"/>
          </p:cNvPicPr>
          <p:nvPr/>
        </p:nvPicPr>
        <p:blipFill>
          <a:blip r:embed="rId11"/>
          <a:srcRect/>
          <a:stretch>
            <a:fillRect/>
          </a:stretch>
        </p:blipFill>
        <p:spPr>
          <a:xfrm>
            <a:off x="5472000" y="1938171"/>
            <a:ext cx="4500000" cy="4800278"/>
          </a:xfrm>
          <a:prstGeom prst="rect">
            <a:avLst/>
          </a:prstGeom>
          <a:noFill/>
          <a:ln>
            <a:noFill/>
          </a:ln>
        </p:spPr>
      </p:pic>
      <p:sp>
        <p:nvSpPr>
          <p:cNvPr id="763" name="Rectangle 762"/>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26</a:t>
            </a:r>
          </a:p>
        </p:txBody>
      </p:sp>
      <p:sp>
        <p:nvSpPr>
          <p:cNvPr id="764" name="Rectangle 763"/>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7" name="Image 766"/>
          <p:cNvPicPr>
            <a:picLocks noChangeAspect="1"/>
          </p:cNvPicPr>
          <p:nvPr/>
        </p:nvPicPr>
        <p:blipFill>
          <a:blip r:embed="rId2"/>
          <a:srcRect t="92633"/>
          <a:stretch>
            <a:fillRect/>
          </a:stretch>
        </p:blipFill>
        <p:spPr>
          <a:xfrm>
            <a:off x="324000" y="180000"/>
            <a:ext cx="10044000" cy="6984000"/>
          </a:xfrm>
          <a:prstGeom prst="rect">
            <a:avLst/>
          </a:prstGeom>
          <a:noFill/>
          <a:ln>
            <a:noFill/>
          </a:ln>
        </p:spPr>
      </p:pic>
      <p:pic>
        <p:nvPicPr>
          <p:cNvPr id="768" name="Image 767"/>
          <p:cNvPicPr>
            <a:picLocks noChangeAspect="1"/>
          </p:cNvPicPr>
          <p:nvPr/>
        </p:nvPicPr>
        <p:blipFill>
          <a:blip r:embed="rId3"/>
          <a:srcRect t="92769"/>
          <a:stretch>
            <a:fillRect/>
          </a:stretch>
        </p:blipFill>
        <p:spPr>
          <a:xfrm>
            <a:off x="360000" y="180000"/>
            <a:ext cx="9972000" cy="6984000"/>
          </a:xfrm>
          <a:prstGeom prst="rect">
            <a:avLst/>
          </a:prstGeom>
          <a:noFill/>
          <a:ln>
            <a:noFill/>
          </a:ln>
        </p:spPr>
      </p:pic>
      <p:pic>
        <p:nvPicPr>
          <p:cNvPr id="769" name="Image 768"/>
          <p:cNvPicPr>
            <a:picLocks noChangeAspect="1"/>
          </p:cNvPicPr>
          <p:nvPr/>
        </p:nvPicPr>
        <p:blipFill>
          <a:blip r:embed="rId3"/>
          <a:srcRect t="92769"/>
          <a:stretch>
            <a:fillRect/>
          </a:stretch>
        </p:blipFill>
        <p:spPr>
          <a:xfrm>
            <a:off x="360000" y="180000"/>
            <a:ext cx="9972000" cy="6984000"/>
          </a:xfrm>
          <a:prstGeom prst="rect">
            <a:avLst/>
          </a:prstGeom>
          <a:noFill/>
          <a:ln>
            <a:noFill/>
          </a:ln>
        </p:spPr>
      </p:pic>
      <p:pic>
        <p:nvPicPr>
          <p:cNvPr id="770" name="Image 769"/>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771" name="Image 770"/>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772" name="Image 771"/>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773" name="Image 772"/>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774" name="Rectangle 773"/>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ÉQUIPEMENTS</a:t>
            </a:r>
          </a:p>
        </p:txBody>
      </p:sp>
      <p:sp>
        <p:nvSpPr>
          <p:cNvPr id="775" name="Rectangle 774"/>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27</a:t>
            </a:r>
          </a:p>
        </p:txBody>
      </p:sp>
      <p:sp>
        <p:nvSpPr>
          <p:cNvPr id="776" name="Rectangle 775"/>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9" name="Image 778"/>
          <p:cNvPicPr>
            <a:picLocks noChangeAspect="1"/>
          </p:cNvPicPr>
          <p:nvPr/>
        </p:nvPicPr>
        <p:blipFill>
          <a:blip r:embed="rId2"/>
          <a:srcRect t="123511" b="-23511"/>
          <a:stretch>
            <a:fillRect/>
          </a:stretch>
        </p:blipFill>
        <p:spPr>
          <a:xfrm>
            <a:off x="324000" y="180000"/>
            <a:ext cx="10044000" cy="6984000"/>
          </a:xfrm>
          <a:prstGeom prst="rect">
            <a:avLst/>
          </a:prstGeom>
          <a:noFill/>
          <a:ln>
            <a:noFill/>
          </a:ln>
        </p:spPr>
      </p:pic>
      <p:pic>
        <p:nvPicPr>
          <p:cNvPr id="780" name="Image 779"/>
          <p:cNvPicPr>
            <a:picLocks noChangeAspect="1"/>
          </p:cNvPicPr>
          <p:nvPr/>
        </p:nvPicPr>
        <p:blipFill>
          <a:blip r:embed="rId3"/>
          <a:srcRect t="123746" b="-23746"/>
          <a:stretch>
            <a:fillRect/>
          </a:stretch>
        </p:blipFill>
        <p:spPr>
          <a:xfrm>
            <a:off x="360000" y="180000"/>
            <a:ext cx="9972000" cy="6984000"/>
          </a:xfrm>
          <a:prstGeom prst="rect">
            <a:avLst/>
          </a:prstGeom>
          <a:noFill/>
          <a:ln>
            <a:noFill/>
          </a:ln>
        </p:spPr>
      </p:pic>
      <p:pic>
        <p:nvPicPr>
          <p:cNvPr id="781" name="Image 780"/>
          <p:cNvPicPr>
            <a:picLocks noChangeAspect="1"/>
          </p:cNvPicPr>
          <p:nvPr/>
        </p:nvPicPr>
        <p:blipFill>
          <a:blip r:embed="rId3"/>
          <a:srcRect t="123746" b="-23746"/>
          <a:stretch>
            <a:fillRect/>
          </a:stretch>
        </p:blipFill>
        <p:spPr>
          <a:xfrm>
            <a:off x="360000" y="180000"/>
            <a:ext cx="9972000" cy="6984000"/>
          </a:xfrm>
          <a:prstGeom prst="rect">
            <a:avLst/>
          </a:prstGeom>
          <a:noFill/>
          <a:ln>
            <a:noFill/>
          </a:ln>
        </p:spPr>
      </p:pic>
      <p:pic>
        <p:nvPicPr>
          <p:cNvPr id="782" name="Image 781"/>
          <p:cNvPicPr>
            <a:picLocks noChangeAspect="1"/>
          </p:cNvPicPr>
          <p:nvPr/>
        </p:nvPicPr>
        <p:blipFill>
          <a:blip r:embed="rId4"/>
          <a:srcRect/>
          <a:stretch>
            <a:fillRect/>
          </a:stretch>
        </p:blipFill>
        <p:spPr>
          <a:xfrm>
            <a:off x="684000" y="180000"/>
            <a:ext cx="9324000" cy="6259336"/>
          </a:xfrm>
          <a:prstGeom prst="rect">
            <a:avLst/>
          </a:prstGeom>
          <a:noFill/>
          <a:ln>
            <a:noFill/>
          </a:ln>
        </p:spPr>
      </p:pic>
      <p:sp>
        <p:nvSpPr>
          <p:cNvPr id="783" name="Rectangle 782"/>
          <p:cNvSpPr/>
          <p:nvPr/>
        </p:nvSpPr>
        <p:spPr>
          <a:xfrm>
            <a:off x="720000" y="180000"/>
            <a:ext cx="9252000" cy="288000"/>
          </a:xfrm>
          <a:prstGeom prst="rect">
            <a:avLst/>
          </a:prstGeom>
          <a:noFill/>
          <a:ln>
            <a:noFill/>
          </a:ln>
        </p:spPr>
        <p:txBody>
          <a:bodyPr vert="horz" lIns="25400" tIns="25400" rIns="25400" bIns="25400" anchor="ctr" anchorCtr="1"/>
          <a:lstStyle/>
          <a:p>
            <a:pPr marL="0" marR="0" indent="0" algn="l" rtl="0"/>
            <a:r>
              <a:rPr lang="fr-FR" sz="1200" b="0" i="0" u="none" strike="noStrike" dirty="0">
                <a:solidFill>
                  <a:srgbClr val="707070"/>
                </a:solidFill>
                <a:latin typeface="Calibri"/>
              </a:rPr>
              <a:t>SPORTS, LOISIRS, CULTURE - VERRIÈRES -  2023</a:t>
            </a:r>
          </a:p>
        </p:txBody>
      </p:sp>
      <p:pic>
        <p:nvPicPr>
          <p:cNvPr id="784" name="Image 783"/>
          <p:cNvPicPr>
            <a:picLocks noChangeAspect="1"/>
          </p:cNvPicPr>
          <p:nvPr/>
        </p:nvPicPr>
        <p:blipFill>
          <a:blip r:embed="rId5"/>
          <a:srcRect/>
          <a:stretch>
            <a:fillRect/>
          </a:stretch>
        </p:blipFill>
        <p:spPr>
          <a:xfrm>
            <a:off x="720000" y="468000"/>
            <a:ext cx="4500000" cy="5755336"/>
          </a:xfrm>
          <a:prstGeom prst="rect">
            <a:avLst/>
          </a:prstGeom>
          <a:noFill/>
          <a:ln>
            <a:noFill/>
          </a:ln>
        </p:spPr>
      </p:pic>
      <p:pic>
        <p:nvPicPr>
          <p:cNvPr id="785" name="Image 784"/>
          <p:cNvPicPr>
            <a:picLocks noChangeAspect="1"/>
          </p:cNvPicPr>
          <p:nvPr/>
        </p:nvPicPr>
        <p:blipFill>
          <a:blip r:embed="rId6"/>
          <a:srcRect/>
          <a:stretch>
            <a:fillRect/>
          </a:stretch>
        </p:blipFill>
        <p:spPr>
          <a:xfrm>
            <a:off x="5472000" y="468000"/>
            <a:ext cx="4500000" cy="1744093"/>
          </a:xfrm>
          <a:prstGeom prst="rect">
            <a:avLst/>
          </a:prstGeom>
          <a:noFill/>
          <a:ln>
            <a:noFill/>
          </a:ln>
        </p:spPr>
      </p:pic>
      <p:sp>
        <p:nvSpPr>
          <p:cNvPr id="786" name="Rectangle 785"/>
          <p:cNvSpPr/>
          <p:nvPr/>
        </p:nvSpPr>
        <p:spPr>
          <a:xfrm>
            <a:off x="720000" y="6223336"/>
            <a:ext cx="9252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 - Base Permanente des Equipements</a:t>
            </a:r>
          </a:p>
        </p:txBody>
      </p:sp>
      <p:sp>
        <p:nvSpPr>
          <p:cNvPr id="787" name="Rectangle 786"/>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28</a:t>
            </a:r>
          </a:p>
        </p:txBody>
      </p:sp>
      <p:sp>
        <p:nvSpPr>
          <p:cNvPr id="788" name="Rectangle 787"/>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1" name="Image 790"/>
          <p:cNvPicPr>
            <a:picLocks noChangeAspect="1"/>
          </p:cNvPicPr>
          <p:nvPr/>
        </p:nvPicPr>
        <p:blipFill>
          <a:blip r:embed="rId2"/>
          <a:srcRect t="154389" b="-54389"/>
          <a:stretch>
            <a:fillRect/>
          </a:stretch>
        </p:blipFill>
        <p:spPr>
          <a:xfrm>
            <a:off x="324000" y="180000"/>
            <a:ext cx="10044000" cy="6984000"/>
          </a:xfrm>
          <a:prstGeom prst="rect">
            <a:avLst/>
          </a:prstGeom>
          <a:noFill/>
          <a:ln>
            <a:noFill/>
          </a:ln>
        </p:spPr>
      </p:pic>
      <p:pic>
        <p:nvPicPr>
          <p:cNvPr id="792" name="Image 791"/>
          <p:cNvPicPr>
            <a:picLocks noChangeAspect="1"/>
          </p:cNvPicPr>
          <p:nvPr/>
        </p:nvPicPr>
        <p:blipFill>
          <a:blip r:embed="rId3"/>
          <a:srcRect t="154722" b="-54722"/>
          <a:stretch>
            <a:fillRect/>
          </a:stretch>
        </p:blipFill>
        <p:spPr>
          <a:xfrm>
            <a:off x="360000" y="180000"/>
            <a:ext cx="9972000" cy="6984000"/>
          </a:xfrm>
          <a:prstGeom prst="rect">
            <a:avLst/>
          </a:prstGeom>
          <a:noFill/>
          <a:ln>
            <a:noFill/>
          </a:ln>
        </p:spPr>
      </p:pic>
      <p:pic>
        <p:nvPicPr>
          <p:cNvPr id="793" name="Image 792"/>
          <p:cNvPicPr>
            <a:picLocks noChangeAspect="1"/>
          </p:cNvPicPr>
          <p:nvPr/>
        </p:nvPicPr>
        <p:blipFill>
          <a:blip r:embed="rId3"/>
          <a:srcRect t="154722" b="-54722"/>
          <a:stretch>
            <a:fillRect/>
          </a:stretch>
        </p:blipFill>
        <p:spPr>
          <a:xfrm>
            <a:off x="360000" y="180000"/>
            <a:ext cx="9972000" cy="6984000"/>
          </a:xfrm>
          <a:prstGeom prst="rect">
            <a:avLst/>
          </a:prstGeom>
          <a:noFill/>
          <a:ln>
            <a:noFill/>
          </a:ln>
        </p:spPr>
      </p:pic>
      <p:pic>
        <p:nvPicPr>
          <p:cNvPr id="794" name="Image 793"/>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795" name="Image 794"/>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796" name="Image 795"/>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797" name="Image 796"/>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798" name="Rectangle 797"/>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ÉQUIPEMENTS</a:t>
            </a:r>
          </a:p>
        </p:txBody>
      </p:sp>
      <p:pic>
        <p:nvPicPr>
          <p:cNvPr id="799" name="Image 798"/>
          <p:cNvPicPr>
            <a:picLocks noChangeAspect="1"/>
          </p:cNvPicPr>
          <p:nvPr/>
        </p:nvPicPr>
        <p:blipFill>
          <a:blip r:embed="rId8"/>
          <a:srcRect/>
          <a:stretch>
            <a:fillRect/>
          </a:stretch>
        </p:blipFill>
        <p:spPr>
          <a:xfrm>
            <a:off x="684000" y="1659942"/>
            <a:ext cx="9324000" cy="1764593"/>
          </a:xfrm>
          <a:prstGeom prst="rect">
            <a:avLst/>
          </a:prstGeom>
          <a:noFill/>
          <a:ln>
            <a:noFill/>
          </a:ln>
        </p:spPr>
      </p:pic>
      <p:sp>
        <p:nvSpPr>
          <p:cNvPr id="800" name="Rectangle 799"/>
          <p:cNvSpPr/>
          <p:nvPr/>
        </p:nvSpPr>
        <p:spPr>
          <a:xfrm>
            <a:off x="720000" y="1659942"/>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ENSEIGNEMENT PRIMAIRE ET SECONDAIRE - VERRIÈRES -  2023</a:t>
            </a:r>
          </a:p>
        </p:txBody>
      </p:sp>
      <p:pic>
        <p:nvPicPr>
          <p:cNvPr id="801" name="Image 800"/>
          <p:cNvPicPr>
            <a:picLocks noChangeAspect="1"/>
          </p:cNvPicPr>
          <p:nvPr/>
        </p:nvPicPr>
        <p:blipFill>
          <a:blip r:embed="rId9"/>
          <a:srcRect/>
          <a:stretch>
            <a:fillRect/>
          </a:stretch>
        </p:blipFill>
        <p:spPr>
          <a:xfrm>
            <a:off x="720000" y="1947942"/>
            <a:ext cx="3420000" cy="724422"/>
          </a:xfrm>
          <a:prstGeom prst="rect">
            <a:avLst/>
          </a:prstGeom>
          <a:noFill/>
          <a:ln>
            <a:noFill/>
          </a:ln>
        </p:spPr>
      </p:pic>
      <p:pic>
        <p:nvPicPr>
          <p:cNvPr id="802" name="Image 801"/>
          <p:cNvPicPr>
            <a:picLocks noChangeAspect="1"/>
          </p:cNvPicPr>
          <p:nvPr/>
        </p:nvPicPr>
        <p:blipFill>
          <a:blip r:embed="rId10"/>
          <a:srcRect/>
          <a:stretch>
            <a:fillRect/>
          </a:stretch>
        </p:blipFill>
        <p:spPr>
          <a:xfrm>
            <a:off x="4212000" y="1947942"/>
            <a:ext cx="5724000" cy="1242593"/>
          </a:xfrm>
          <a:prstGeom prst="rect">
            <a:avLst/>
          </a:prstGeom>
          <a:noFill/>
          <a:ln>
            <a:noFill/>
          </a:ln>
        </p:spPr>
      </p:pic>
      <p:sp>
        <p:nvSpPr>
          <p:cNvPr id="803" name="Rectangle 802"/>
          <p:cNvSpPr/>
          <p:nvPr/>
        </p:nvSpPr>
        <p:spPr>
          <a:xfrm>
            <a:off x="720000" y="3208535"/>
            <a:ext cx="9252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 - Base Permanente des Equipements</a:t>
            </a:r>
          </a:p>
        </p:txBody>
      </p:sp>
      <p:sp>
        <p:nvSpPr>
          <p:cNvPr id="804" name="Rectangle 803"/>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29</a:t>
            </a:r>
          </a:p>
        </p:txBody>
      </p:sp>
      <p:sp>
        <p:nvSpPr>
          <p:cNvPr id="805" name="Rectangle 804"/>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Image 299"/>
          <p:cNvPicPr>
            <a:picLocks noChangeAspect="1"/>
          </p:cNvPicPr>
          <p:nvPr/>
        </p:nvPicPr>
        <p:blipFill>
          <a:blip r:embed="rId2"/>
          <a:srcRect t="25105" b="49789"/>
          <a:stretch>
            <a:fillRect/>
          </a:stretch>
        </p:blipFill>
        <p:spPr>
          <a:xfrm>
            <a:off x="324000" y="180000"/>
            <a:ext cx="10044000" cy="6984000"/>
          </a:xfrm>
          <a:prstGeom prst="rect">
            <a:avLst/>
          </a:prstGeom>
          <a:noFill/>
          <a:ln>
            <a:noFill/>
          </a:ln>
        </p:spPr>
      </p:pic>
      <p:pic>
        <p:nvPicPr>
          <p:cNvPr id="301" name="Image 300"/>
          <p:cNvPicPr>
            <a:picLocks noChangeAspect="1"/>
          </p:cNvPicPr>
          <p:nvPr/>
        </p:nvPicPr>
        <p:blipFill>
          <a:blip r:embed="rId3"/>
          <a:srcRect t="25040" b="49788"/>
          <a:stretch>
            <a:fillRect/>
          </a:stretch>
        </p:blipFill>
        <p:spPr>
          <a:xfrm>
            <a:off x="360000" y="180000"/>
            <a:ext cx="9972000" cy="6984000"/>
          </a:xfrm>
          <a:prstGeom prst="rect">
            <a:avLst/>
          </a:prstGeom>
          <a:noFill/>
          <a:ln>
            <a:noFill/>
          </a:ln>
        </p:spPr>
      </p:pic>
      <p:pic>
        <p:nvPicPr>
          <p:cNvPr id="302" name="Image 301"/>
          <p:cNvPicPr>
            <a:picLocks noChangeAspect="1"/>
          </p:cNvPicPr>
          <p:nvPr/>
        </p:nvPicPr>
        <p:blipFill>
          <a:blip r:embed="rId3"/>
          <a:srcRect t="25040" b="49788"/>
          <a:stretch>
            <a:fillRect/>
          </a:stretch>
        </p:blipFill>
        <p:spPr>
          <a:xfrm>
            <a:off x="360000" y="180000"/>
            <a:ext cx="9972000" cy="6984000"/>
          </a:xfrm>
          <a:prstGeom prst="rect">
            <a:avLst/>
          </a:prstGeom>
          <a:noFill/>
          <a:ln>
            <a:noFill/>
          </a:ln>
        </p:spPr>
      </p:pic>
      <p:pic>
        <p:nvPicPr>
          <p:cNvPr id="303" name="Image 302"/>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304" name="Image 303"/>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305" name="Image 304"/>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306" name="Image 305"/>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307" name="Rectangle 306"/>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DÉMOGRAPHIE</a:t>
            </a:r>
          </a:p>
        </p:txBody>
      </p:sp>
      <p:pic>
        <p:nvPicPr>
          <p:cNvPr id="308" name="Image 307"/>
          <p:cNvPicPr>
            <a:picLocks noChangeAspect="1"/>
          </p:cNvPicPr>
          <p:nvPr/>
        </p:nvPicPr>
        <p:blipFill>
          <a:blip r:embed="rId8"/>
          <a:srcRect/>
          <a:stretch>
            <a:fillRect/>
          </a:stretch>
        </p:blipFill>
        <p:spPr>
          <a:xfrm>
            <a:off x="684000" y="1797231"/>
            <a:ext cx="9324000" cy="4234277"/>
          </a:xfrm>
          <a:prstGeom prst="rect">
            <a:avLst/>
          </a:prstGeom>
          <a:noFill/>
          <a:ln>
            <a:noFill/>
          </a:ln>
        </p:spPr>
      </p:pic>
      <p:pic>
        <p:nvPicPr>
          <p:cNvPr id="309" name="Image 308"/>
          <p:cNvPicPr>
            <a:picLocks noChangeAspect="1"/>
          </p:cNvPicPr>
          <p:nvPr/>
        </p:nvPicPr>
        <p:blipFill>
          <a:blip r:embed="rId9"/>
          <a:srcRect/>
          <a:stretch>
            <a:fillRect/>
          </a:stretch>
        </p:blipFill>
        <p:spPr>
          <a:xfrm>
            <a:off x="720000" y="2157231"/>
            <a:ext cx="4500000" cy="3602250"/>
          </a:xfrm>
          <a:prstGeom prst="rect">
            <a:avLst/>
          </a:prstGeom>
          <a:noFill/>
          <a:ln>
            <a:noFill/>
          </a:ln>
        </p:spPr>
      </p:pic>
      <p:sp>
        <p:nvSpPr>
          <p:cNvPr id="310" name="Rectangle 309"/>
          <p:cNvSpPr/>
          <p:nvPr/>
        </p:nvSpPr>
        <p:spPr>
          <a:xfrm>
            <a:off x="720000" y="1818431"/>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POPULATION PAR ÂGE</a:t>
            </a:r>
          </a:p>
        </p:txBody>
      </p:sp>
      <p:pic>
        <p:nvPicPr>
          <p:cNvPr id="311" name="Image 310"/>
          <p:cNvPicPr>
            <a:picLocks noChangeAspect="1"/>
          </p:cNvPicPr>
          <p:nvPr/>
        </p:nvPicPr>
        <p:blipFill>
          <a:blip r:embed="rId10"/>
          <a:srcRect/>
          <a:stretch>
            <a:fillRect/>
          </a:stretch>
        </p:blipFill>
        <p:spPr>
          <a:xfrm>
            <a:off x="5436000" y="2144531"/>
            <a:ext cx="4500000" cy="3602250"/>
          </a:xfrm>
          <a:prstGeom prst="rect">
            <a:avLst/>
          </a:prstGeom>
          <a:noFill/>
          <a:ln>
            <a:noFill/>
          </a:ln>
        </p:spPr>
      </p:pic>
      <p:sp>
        <p:nvSpPr>
          <p:cNvPr id="312" name="Rectangle 311"/>
          <p:cNvSpPr/>
          <p:nvPr/>
        </p:nvSpPr>
        <p:spPr>
          <a:xfrm>
            <a:off x="720000" y="5759481"/>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a:t>
            </a:r>
          </a:p>
        </p:txBody>
      </p:sp>
      <p:sp>
        <p:nvSpPr>
          <p:cNvPr id="313" name="Rectangle 312"/>
          <p:cNvSpPr/>
          <p:nvPr/>
        </p:nvSpPr>
        <p:spPr>
          <a:xfrm>
            <a:off x="5436000" y="5759481"/>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a:t>
            </a:r>
          </a:p>
        </p:txBody>
      </p:sp>
      <p:sp>
        <p:nvSpPr>
          <p:cNvPr id="314" name="Rectangle 313"/>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3</a:t>
            </a:r>
          </a:p>
        </p:txBody>
      </p:sp>
      <p:sp>
        <p:nvSpPr>
          <p:cNvPr id="315" name="Rectangle 314"/>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 name="Image 807"/>
          <p:cNvPicPr>
            <a:picLocks noChangeAspect="1"/>
          </p:cNvPicPr>
          <p:nvPr/>
        </p:nvPicPr>
        <p:blipFill>
          <a:blip r:embed="rId2"/>
          <a:srcRect t="185267" b="-85267"/>
          <a:stretch>
            <a:fillRect/>
          </a:stretch>
        </p:blipFill>
        <p:spPr>
          <a:xfrm>
            <a:off x="324000" y="180000"/>
            <a:ext cx="10044000" cy="5667486"/>
          </a:xfrm>
          <a:prstGeom prst="rect">
            <a:avLst/>
          </a:prstGeom>
          <a:noFill/>
          <a:ln>
            <a:noFill/>
          </a:ln>
        </p:spPr>
      </p:pic>
      <p:pic>
        <p:nvPicPr>
          <p:cNvPr id="809" name="Image 808"/>
          <p:cNvPicPr>
            <a:picLocks noChangeAspect="1"/>
          </p:cNvPicPr>
          <p:nvPr/>
        </p:nvPicPr>
        <p:blipFill>
          <a:blip r:embed="rId3"/>
          <a:srcRect t="185699" b="-85699"/>
          <a:stretch>
            <a:fillRect/>
          </a:stretch>
        </p:blipFill>
        <p:spPr>
          <a:xfrm>
            <a:off x="360000" y="180000"/>
            <a:ext cx="9972000" cy="5631486"/>
          </a:xfrm>
          <a:prstGeom prst="rect">
            <a:avLst/>
          </a:prstGeom>
          <a:noFill/>
          <a:ln>
            <a:noFill/>
          </a:ln>
        </p:spPr>
      </p:pic>
      <p:pic>
        <p:nvPicPr>
          <p:cNvPr id="810" name="Image 809"/>
          <p:cNvPicPr>
            <a:picLocks noChangeAspect="1"/>
          </p:cNvPicPr>
          <p:nvPr/>
        </p:nvPicPr>
        <p:blipFill>
          <a:blip r:embed="rId3"/>
          <a:srcRect t="185699" b="-85699"/>
          <a:stretch>
            <a:fillRect/>
          </a:stretch>
        </p:blipFill>
        <p:spPr>
          <a:xfrm>
            <a:off x="360000" y="180000"/>
            <a:ext cx="9972000" cy="5631486"/>
          </a:xfrm>
          <a:prstGeom prst="rect">
            <a:avLst/>
          </a:prstGeom>
          <a:noFill/>
          <a:ln>
            <a:noFill/>
          </a:ln>
        </p:spPr>
      </p:pic>
      <p:pic>
        <p:nvPicPr>
          <p:cNvPr id="811" name="Image 810"/>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812" name="Image 811"/>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813" name="Image 812"/>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814" name="Image 813"/>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815" name="Rectangle 814"/>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ÉQUIPEMENTS</a:t>
            </a:r>
          </a:p>
        </p:txBody>
      </p:sp>
      <p:pic>
        <p:nvPicPr>
          <p:cNvPr id="816" name="Image 815"/>
          <p:cNvPicPr>
            <a:picLocks noChangeAspect="1"/>
          </p:cNvPicPr>
          <p:nvPr/>
        </p:nvPicPr>
        <p:blipFill>
          <a:blip r:embed="rId8"/>
          <a:srcRect/>
          <a:stretch>
            <a:fillRect/>
          </a:stretch>
        </p:blipFill>
        <p:spPr>
          <a:xfrm>
            <a:off x="684000" y="1663027"/>
            <a:ext cx="9324000" cy="4148460"/>
          </a:xfrm>
          <a:prstGeom prst="rect">
            <a:avLst/>
          </a:prstGeom>
          <a:noFill/>
          <a:ln>
            <a:noFill/>
          </a:ln>
        </p:spPr>
      </p:pic>
      <p:sp>
        <p:nvSpPr>
          <p:cNvPr id="817" name="Rectangle 816"/>
          <p:cNvSpPr/>
          <p:nvPr/>
        </p:nvSpPr>
        <p:spPr>
          <a:xfrm>
            <a:off x="720000" y="1663027"/>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ENSEIGNEMENT SUPÉRIEUR - VERRIÈRES -  2023</a:t>
            </a:r>
          </a:p>
        </p:txBody>
      </p:sp>
      <p:pic>
        <p:nvPicPr>
          <p:cNvPr id="818" name="Image 817"/>
          <p:cNvPicPr>
            <a:picLocks noChangeAspect="1"/>
          </p:cNvPicPr>
          <p:nvPr/>
        </p:nvPicPr>
        <p:blipFill>
          <a:blip r:embed="rId9"/>
          <a:srcRect/>
          <a:stretch>
            <a:fillRect/>
          </a:stretch>
        </p:blipFill>
        <p:spPr>
          <a:xfrm>
            <a:off x="720000" y="1951027"/>
            <a:ext cx="9216000" cy="3644460"/>
          </a:xfrm>
          <a:prstGeom prst="rect">
            <a:avLst/>
          </a:prstGeom>
          <a:noFill/>
          <a:ln>
            <a:noFill/>
          </a:ln>
        </p:spPr>
      </p:pic>
      <p:sp>
        <p:nvSpPr>
          <p:cNvPr id="819" name="Rectangle 818"/>
          <p:cNvSpPr/>
          <p:nvPr/>
        </p:nvSpPr>
        <p:spPr>
          <a:xfrm>
            <a:off x="720000" y="5595487"/>
            <a:ext cx="9252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 - Base Permanente des Equipements</a:t>
            </a:r>
          </a:p>
        </p:txBody>
      </p:sp>
      <p:sp>
        <p:nvSpPr>
          <p:cNvPr id="820" name="Rectangle 819"/>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30</a:t>
            </a:r>
          </a:p>
        </p:txBody>
      </p:sp>
      <p:sp>
        <p:nvSpPr>
          <p:cNvPr id="821" name="Rectangle 820"/>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 name="Image 823"/>
          <p:cNvPicPr>
            <a:picLocks noChangeAspect="1"/>
          </p:cNvPicPr>
          <p:nvPr/>
        </p:nvPicPr>
        <p:blipFill>
          <a:blip r:embed="rId2"/>
          <a:srcRect b="1052"/>
          <a:stretch>
            <a:fillRect/>
          </a:stretch>
        </p:blipFill>
        <p:spPr>
          <a:xfrm>
            <a:off x="324000" y="180000"/>
            <a:ext cx="9972000" cy="6984000"/>
          </a:xfrm>
          <a:prstGeom prst="rect">
            <a:avLst/>
          </a:prstGeom>
          <a:noFill/>
          <a:ln>
            <a:noFill/>
          </a:ln>
        </p:spPr>
      </p:pic>
      <p:pic>
        <p:nvPicPr>
          <p:cNvPr id="825" name="Image 824"/>
          <p:cNvPicPr>
            <a:picLocks noChangeAspect="1"/>
          </p:cNvPicPr>
          <p:nvPr/>
        </p:nvPicPr>
        <p:blipFill>
          <a:blip r:embed="rId3"/>
          <a:srcRect/>
          <a:stretch>
            <a:fillRect/>
          </a:stretch>
        </p:blipFill>
        <p:spPr>
          <a:xfrm>
            <a:off x="6552000" y="5744700"/>
            <a:ext cx="3240000" cy="1349319"/>
          </a:xfrm>
          <a:prstGeom prst="rect">
            <a:avLst/>
          </a:prstGeom>
          <a:noFill/>
          <a:ln>
            <a:noFill/>
          </a:ln>
        </p:spPr>
      </p:pic>
      <p:pic>
        <p:nvPicPr>
          <p:cNvPr id="826" name="Image 825"/>
          <p:cNvPicPr>
            <a:picLocks noChangeAspect="1"/>
          </p:cNvPicPr>
          <p:nvPr/>
        </p:nvPicPr>
        <p:blipFill>
          <a:blip r:embed="rId4"/>
          <a:srcRect/>
          <a:stretch>
            <a:fillRect/>
          </a:stretch>
        </p:blipFill>
        <p:spPr>
          <a:xfrm>
            <a:off x="324000" y="6081181"/>
            <a:ext cx="972360" cy="722520"/>
          </a:xfrm>
          <a:prstGeom prst="rect">
            <a:avLst/>
          </a:prstGeom>
          <a:noFill/>
          <a:ln>
            <a:noFill/>
          </a:ln>
        </p:spPr>
      </p:pic>
      <p:pic>
        <p:nvPicPr>
          <p:cNvPr id="827" name="Image 826"/>
          <p:cNvPicPr>
            <a:picLocks noChangeAspect="1"/>
          </p:cNvPicPr>
          <p:nvPr/>
        </p:nvPicPr>
        <p:blipFill>
          <a:blip r:embed="rId5"/>
          <a:srcRect/>
          <a:stretch>
            <a:fillRect/>
          </a:stretch>
        </p:blipFill>
        <p:spPr>
          <a:xfrm>
            <a:off x="7956047" y="468000"/>
            <a:ext cx="2161080" cy="579240"/>
          </a:xfrm>
          <a:prstGeom prst="rect">
            <a:avLst/>
          </a:prstGeom>
          <a:noFill/>
          <a:ln>
            <a:noFill/>
          </a:ln>
        </p:spPr>
      </p:pic>
      <p:pic>
        <p:nvPicPr>
          <p:cNvPr id="828" name="Image 827"/>
          <p:cNvPicPr>
            <a:picLocks noChangeAspect="1"/>
          </p:cNvPicPr>
          <p:nvPr/>
        </p:nvPicPr>
        <p:blipFill>
          <a:blip r:embed="rId6"/>
          <a:srcRect/>
          <a:stretch>
            <a:fillRect/>
          </a:stretch>
        </p:blipFill>
        <p:spPr>
          <a:xfrm>
            <a:off x="5567749" y="5744700"/>
            <a:ext cx="933451" cy="936000"/>
          </a:xfrm>
          <a:prstGeom prst="rect">
            <a:avLst/>
          </a:prstGeom>
          <a:noFill/>
          <a:ln>
            <a:noFill/>
          </a:ln>
        </p:spPr>
      </p:pic>
      <p:sp>
        <p:nvSpPr>
          <p:cNvPr id="829" name="Rectangle 828"/>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31</a:t>
            </a:r>
          </a:p>
        </p:txBody>
      </p:sp>
      <p:sp>
        <p:nvSpPr>
          <p:cNvPr id="830" name="Rectangle 829"/>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 name="Image 832"/>
          <p:cNvPicPr>
            <a:picLocks noChangeAspect="1"/>
          </p:cNvPicPr>
          <p:nvPr/>
        </p:nvPicPr>
        <p:blipFill>
          <a:blip r:embed="rId2"/>
          <a:srcRect t="98947"/>
          <a:stretch>
            <a:fillRect/>
          </a:stretch>
        </p:blipFill>
        <p:spPr>
          <a:xfrm>
            <a:off x="324000" y="180000"/>
            <a:ext cx="9972000" cy="74318"/>
          </a:xfrm>
          <a:prstGeom prst="rect">
            <a:avLst/>
          </a:prstGeom>
          <a:noFill/>
          <a:ln>
            <a:noFill/>
          </a:ln>
        </p:spPr>
      </p:pic>
      <p:sp>
        <p:nvSpPr>
          <p:cNvPr id="834" name="Rectangle 833"/>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32</a:t>
            </a:r>
          </a:p>
        </p:txBody>
      </p:sp>
      <p:sp>
        <p:nvSpPr>
          <p:cNvPr id="835" name="Rectangle 834"/>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8" name="Image 837"/>
          <p:cNvPicPr>
            <a:picLocks noChangeAspect="1"/>
          </p:cNvPicPr>
          <p:nvPr/>
        </p:nvPicPr>
        <p:blipFill>
          <a:blip r:embed="rId2"/>
          <a:srcRect/>
          <a:stretch>
            <a:fillRect/>
          </a:stretch>
        </p:blipFill>
        <p:spPr>
          <a:xfrm>
            <a:off x="324000" y="180000"/>
            <a:ext cx="10044000" cy="4717700"/>
          </a:xfrm>
          <a:prstGeom prst="rect">
            <a:avLst/>
          </a:prstGeom>
          <a:noFill/>
          <a:ln>
            <a:noFill/>
          </a:ln>
        </p:spPr>
      </p:pic>
      <p:pic>
        <p:nvPicPr>
          <p:cNvPr id="839" name="Image 838"/>
          <p:cNvPicPr>
            <a:picLocks noChangeAspect="1"/>
          </p:cNvPicPr>
          <p:nvPr/>
        </p:nvPicPr>
        <p:blipFill>
          <a:blip r:embed="rId3"/>
          <a:srcRect/>
          <a:stretch>
            <a:fillRect/>
          </a:stretch>
        </p:blipFill>
        <p:spPr>
          <a:xfrm>
            <a:off x="360000" y="216000"/>
            <a:ext cx="9972000" cy="4645700"/>
          </a:xfrm>
          <a:prstGeom prst="rect">
            <a:avLst/>
          </a:prstGeom>
          <a:noFill/>
          <a:ln>
            <a:noFill/>
          </a:ln>
        </p:spPr>
      </p:pic>
      <p:pic>
        <p:nvPicPr>
          <p:cNvPr id="840" name="Image 839"/>
          <p:cNvPicPr>
            <a:picLocks noChangeAspect="1"/>
          </p:cNvPicPr>
          <p:nvPr/>
        </p:nvPicPr>
        <p:blipFill>
          <a:blip r:embed="rId3"/>
          <a:srcRect/>
          <a:stretch>
            <a:fillRect/>
          </a:stretch>
        </p:blipFill>
        <p:spPr>
          <a:xfrm>
            <a:off x="360000" y="216000"/>
            <a:ext cx="9972000" cy="4645700"/>
          </a:xfrm>
          <a:prstGeom prst="rect">
            <a:avLst/>
          </a:prstGeom>
          <a:noFill/>
          <a:ln>
            <a:noFill/>
          </a:ln>
        </p:spPr>
      </p:pic>
      <p:pic>
        <p:nvPicPr>
          <p:cNvPr id="841" name="Image 840"/>
          <p:cNvPicPr>
            <a:picLocks noChangeAspect="1"/>
          </p:cNvPicPr>
          <p:nvPr/>
        </p:nvPicPr>
        <p:blipFill>
          <a:blip r:embed="rId4"/>
          <a:srcRect/>
          <a:stretch>
            <a:fillRect/>
          </a:stretch>
        </p:blipFill>
        <p:spPr>
          <a:xfrm>
            <a:off x="360000" y="216000"/>
            <a:ext cx="9972000" cy="1440000"/>
          </a:xfrm>
          <a:prstGeom prst="rect">
            <a:avLst/>
          </a:prstGeom>
          <a:noFill/>
          <a:ln>
            <a:noFill/>
          </a:ln>
        </p:spPr>
      </p:pic>
      <p:pic>
        <p:nvPicPr>
          <p:cNvPr id="842" name="Image 841"/>
          <p:cNvPicPr>
            <a:picLocks noChangeAspect="1"/>
          </p:cNvPicPr>
          <p:nvPr/>
        </p:nvPicPr>
        <p:blipFill>
          <a:blip r:embed="rId5"/>
          <a:srcRect/>
          <a:stretch>
            <a:fillRect/>
          </a:stretch>
        </p:blipFill>
        <p:spPr>
          <a:xfrm>
            <a:off x="360000" y="936000"/>
            <a:ext cx="6660000" cy="144000"/>
          </a:xfrm>
          <a:prstGeom prst="rect">
            <a:avLst/>
          </a:prstGeom>
          <a:noFill/>
          <a:ln>
            <a:noFill/>
          </a:ln>
        </p:spPr>
      </p:pic>
      <p:pic>
        <p:nvPicPr>
          <p:cNvPr id="843" name="Image 842"/>
          <p:cNvPicPr>
            <a:picLocks noChangeAspect="1"/>
          </p:cNvPicPr>
          <p:nvPr/>
        </p:nvPicPr>
        <p:blipFill>
          <a:blip r:embed="rId6"/>
          <a:srcRect/>
          <a:stretch>
            <a:fillRect/>
          </a:stretch>
        </p:blipFill>
        <p:spPr>
          <a:xfrm>
            <a:off x="7020000" y="216000"/>
            <a:ext cx="3127320" cy="862560"/>
          </a:xfrm>
          <a:prstGeom prst="rect">
            <a:avLst/>
          </a:prstGeom>
          <a:noFill/>
          <a:ln>
            <a:noFill/>
          </a:ln>
        </p:spPr>
      </p:pic>
      <p:pic>
        <p:nvPicPr>
          <p:cNvPr id="844" name="Image 843"/>
          <p:cNvPicPr>
            <a:picLocks noChangeAspect="1"/>
          </p:cNvPicPr>
          <p:nvPr/>
        </p:nvPicPr>
        <p:blipFill>
          <a:blip r:embed="rId7"/>
          <a:srcRect/>
          <a:stretch>
            <a:fillRect/>
          </a:stretch>
        </p:blipFill>
        <p:spPr>
          <a:xfrm>
            <a:off x="360000" y="216000"/>
            <a:ext cx="972360" cy="722520"/>
          </a:xfrm>
          <a:prstGeom prst="rect">
            <a:avLst/>
          </a:prstGeom>
          <a:noFill/>
          <a:ln>
            <a:noFill/>
          </a:ln>
        </p:spPr>
      </p:pic>
      <p:sp>
        <p:nvSpPr>
          <p:cNvPr id="845" name="Rectangle 844"/>
          <p:cNvSpPr/>
          <p:nvPr/>
        </p:nvSpPr>
        <p:spPr>
          <a:xfrm>
            <a:off x="1332000" y="216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ANNEXE</a:t>
            </a:r>
          </a:p>
        </p:txBody>
      </p:sp>
      <p:pic>
        <p:nvPicPr>
          <p:cNvPr id="846" name="Image 845"/>
          <p:cNvPicPr>
            <a:picLocks noChangeAspect="1"/>
          </p:cNvPicPr>
          <p:nvPr/>
        </p:nvPicPr>
        <p:blipFill>
          <a:blip r:embed="rId8"/>
          <a:srcRect/>
          <a:stretch>
            <a:fillRect/>
          </a:stretch>
        </p:blipFill>
        <p:spPr>
          <a:xfrm>
            <a:off x="684000" y="1836000"/>
            <a:ext cx="9324000" cy="3025700"/>
          </a:xfrm>
          <a:prstGeom prst="rect">
            <a:avLst/>
          </a:prstGeom>
          <a:noFill/>
          <a:ln>
            <a:noFill/>
          </a:ln>
        </p:spPr>
      </p:pic>
      <p:sp>
        <p:nvSpPr>
          <p:cNvPr id="847" name="Rectangle 846"/>
          <p:cNvSpPr/>
          <p:nvPr/>
        </p:nvSpPr>
        <p:spPr>
          <a:xfrm>
            <a:off x="720000" y="1836000"/>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TERRITOIRE SÉLECTIONNÉ</a:t>
            </a:r>
          </a:p>
        </p:txBody>
      </p:sp>
      <p:pic>
        <p:nvPicPr>
          <p:cNvPr id="848" name="Image 847"/>
          <p:cNvPicPr>
            <a:picLocks noChangeAspect="1"/>
          </p:cNvPicPr>
          <p:nvPr/>
        </p:nvPicPr>
        <p:blipFill>
          <a:blip r:embed="rId9"/>
          <a:srcRect/>
          <a:stretch>
            <a:fillRect/>
          </a:stretch>
        </p:blipFill>
        <p:spPr>
          <a:xfrm>
            <a:off x="720000" y="2124000"/>
            <a:ext cx="9252000" cy="432000"/>
          </a:xfrm>
          <a:prstGeom prst="rect">
            <a:avLst/>
          </a:prstGeom>
          <a:noFill/>
          <a:ln>
            <a:noFill/>
          </a:ln>
        </p:spPr>
      </p:pic>
      <p:pic>
        <p:nvPicPr>
          <p:cNvPr id="849" name="Image 848"/>
          <p:cNvPicPr>
            <a:picLocks noChangeAspect="1"/>
          </p:cNvPicPr>
          <p:nvPr/>
        </p:nvPicPr>
        <p:blipFill>
          <a:blip r:embed="rId10"/>
          <a:srcRect/>
          <a:stretch>
            <a:fillRect/>
          </a:stretch>
        </p:blipFill>
        <p:spPr>
          <a:xfrm>
            <a:off x="720000" y="2844000"/>
            <a:ext cx="9252000" cy="577700"/>
          </a:xfrm>
          <a:prstGeom prst="rect">
            <a:avLst/>
          </a:prstGeom>
          <a:noFill/>
          <a:ln>
            <a:noFill/>
          </a:ln>
        </p:spPr>
      </p:pic>
      <p:pic>
        <p:nvPicPr>
          <p:cNvPr id="850" name="Image 849"/>
          <p:cNvPicPr>
            <a:picLocks noChangeAspect="1"/>
          </p:cNvPicPr>
          <p:nvPr/>
        </p:nvPicPr>
        <p:blipFill>
          <a:blip r:embed="rId11"/>
          <a:srcRect/>
          <a:stretch>
            <a:fillRect/>
          </a:stretch>
        </p:blipFill>
        <p:spPr>
          <a:xfrm>
            <a:off x="720000" y="3709700"/>
            <a:ext cx="9252000" cy="432000"/>
          </a:xfrm>
          <a:prstGeom prst="rect">
            <a:avLst/>
          </a:prstGeom>
          <a:noFill/>
          <a:ln>
            <a:noFill/>
          </a:ln>
        </p:spPr>
      </p:pic>
      <p:pic>
        <p:nvPicPr>
          <p:cNvPr id="851" name="Image 850"/>
          <p:cNvPicPr>
            <a:picLocks noChangeAspect="1"/>
          </p:cNvPicPr>
          <p:nvPr/>
        </p:nvPicPr>
        <p:blipFill>
          <a:blip r:embed="rId12"/>
          <a:srcRect/>
          <a:stretch>
            <a:fillRect/>
          </a:stretch>
        </p:blipFill>
        <p:spPr>
          <a:xfrm>
            <a:off x="720000" y="4429700"/>
            <a:ext cx="9252000" cy="432000"/>
          </a:xfrm>
          <a:prstGeom prst="rect">
            <a:avLst/>
          </a:prstGeom>
          <a:noFill/>
          <a:ln>
            <a:noFill/>
          </a:ln>
        </p:spPr>
      </p:pic>
      <p:sp>
        <p:nvSpPr>
          <p:cNvPr id="852" name="Rectangle 851"/>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33</a:t>
            </a:r>
          </a:p>
        </p:txBody>
      </p:sp>
      <p:sp>
        <p:nvSpPr>
          <p:cNvPr id="853" name="Rectangle 852"/>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Image 317"/>
          <p:cNvPicPr>
            <a:picLocks noChangeAspect="1"/>
          </p:cNvPicPr>
          <p:nvPr/>
        </p:nvPicPr>
        <p:blipFill>
          <a:blip r:embed="rId2"/>
          <a:srcRect t="50210" b="24683"/>
          <a:stretch>
            <a:fillRect/>
          </a:stretch>
        </p:blipFill>
        <p:spPr>
          <a:xfrm>
            <a:off x="324000" y="180000"/>
            <a:ext cx="10044000" cy="6984000"/>
          </a:xfrm>
          <a:prstGeom prst="rect">
            <a:avLst/>
          </a:prstGeom>
          <a:noFill/>
          <a:ln>
            <a:noFill/>
          </a:ln>
        </p:spPr>
      </p:pic>
      <p:pic>
        <p:nvPicPr>
          <p:cNvPr id="319" name="Image 318"/>
          <p:cNvPicPr>
            <a:picLocks noChangeAspect="1"/>
          </p:cNvPicPr>
          <p:nvPr/>
        </p:nvPicPr>
        <p:blipFill>
          <a:blip r:embed="rId3"/>
          <a:srcRect t="50211" b="24618"/>
          <a:stretch>
            <a:fillRect/>
          </a:stretch>
        </p:blipFill>
        <p:spPr>
          <a:xfrm>
            <a:off x="360000" y="180000"/>
            <a:ext cx="9972000" cy="6984000"/>
          </a:xfrm>
          <a:prstGeom prst="rect">
            <a:avLst/>
          </a:prstGeom>
          <a:noFill/>
          <a:ln>
            <a:noFill/>
          </a:ln>
        </p:spPr>
      </p:pic>
      <p:pic>
        <p:nvPicPr>
          <p:cNvPr id="320" name="Image 319"/>
          <p:cNvPicPr>
            <a:picLocks noChangeAspect="1"/>
          </p:cNvPicPr>
          <p:nvPr/>
        </p:nvPicPr>
        <p:blipFill>
          <a:blip r:embed="rId3"/>
          <a:srcRect t="50211" b="24618"/>
          <a:stretch>
            <a:fillRect/>
          </a:stretch>
        </p:blipFill>
        <p:spPr>
          <a:xfrm>
            <a:off x="360000" y="180000"/>
            <a:ext cx="9972000" cy="6984000"/>
          </a:xfrm>
          <a:prstGeom prst="rect">
            <a:avLst/>
          </a:prstGeom>
          <a:noFill/>
          <a:ln>
            <a:noFill/>
          </a:ln>
        </p:spPr>
      </p:pic>
      <p:pic>
        <p:nvPicPr>
          <p:cNvPr id="321" name="Image 320"/>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322" name="Image 321"/>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323" name="Image 322"/>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324" name="Image 323"/>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325" name="Rectangle 324"/>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DÉMOGRAPHIE</a:t>
            </a:r>
          </a:p>
        </p:txBody>
      </p:sp>
      <p:pic>
        <p:nvPicPr>
          <p:cNvPr id="326" name="Image 325"/>
          <p:cNvPicPr>
            <a:picLocks noChangeAspect="1"/>
          </p:cNvPicPr>
          <p:nvPr/>
        </p:nvPicPr>
        <p:blipFill>
          <a:blip r:embed="rId8"/>
          <a:srcRect/>
          <a:stretch>
            <a:fillRect/>
          </a:stretch>
        </p:blipFill>
        <p:spPr>
          <a:xfrm>
            <a:off x="684000" y="1812635"/>
            <a:ext cx="9324000" cy="3777272"/>
          </a:xfrm>
          <a:prstGeom prst="rect">
            <a:avLst/>
          </a:prstGeom>
          <a:noFill/>
          <a:ln>
            <a:noFill/>
          </a:ln>
        </p:spPr>
      </p:pic>
      <p:sp>
        <p:nvSpPr>
          <p:cNvPr id="327" name="Rectangle 326"/>
          <p:cNvSpPr/>
          <p:nvPr/>
        </p:nvSpPr>
        <p:spPr>
          <a:xfrm>
            <a:off x="720000" y="1848635"/>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POPULATION DE 15 ANS ET PLUS PAR CATÉGORIES SOCIOPROFESSIONNELLES EN 2021</a:t>
            </a:r>
          </a:p>
        </p:txBody>
      </p:sp>
      <p:sp>
        <p:nvSpPr>
          <p:cNvPr id="328" name="Rectangle 327"/>
          <p:cNvSpPr/>
          <p:nvPr/>
        </p:nvSpPr>
        <p:spPr>
          <a:xfrm>
            <a:off x="720000" y="4885783"/>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a:t>
            </a:r>
          </a:p>
        </p:txBody>
      </p:sp>
      <p:pic>
        <p:nvPicPr>
          <p:cNvPr id="329" name="Image 328"/>
          <p:cNvPicPr>
            <a:picLocks noChangeAspect="1"/>
          </p:cNvPicPr>
          <p:nvPr/>
        </p:nvPicPr>
        <p:blipFill>
          <a:blip r:embed="rId9"/>
          <a:srcRect/>
          <a:stretch>
            <a:fillRect/>
          </a:stretch>
        </p:blipFill>
        <p:spPr>
          <a:xfrm>
            <a:off x="720000" y="2424635"/>
            <a:ext cx="4500000" cy="2461148"/>
          </a:xfrm>
          <a:prstGeom prst="rect">
            <a:avLst/>
          </a:prstGeom>
          <a:noFill/>
          <a:ln>
            <a:noFill/>
          </a:ln>
        </p:spPr>
      </p:pic>
      <p:sp>
        <p:nvSpPr>
          <p:cNvPr id="330" name="Rectangle 329"/>
          <p:cNvSpPr/>
          <p:nvPr/>
        </p:nvSpPr>
        <p:spPr>
          <a:xfrm>
            <a:off x="720000" y="2136635"/>
            <a:ext cx="4500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VERRIÈRES</a:t>
            </a:r>
          </a:p>
        </p:txBody>
      </p:sp>
      <p:sp>
        <p:nvSpPr>
          <p:cNvPr id="331" name="Rectangle 330"/>
          <p:cNvSpPr/>
          <p:nvPr/>
        </p:nvSpPr>
        <p:spPr>
          <a:xfrm>
            <a:off x="5472000" y="2136635"/>
            <a:ext cx="4500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AVEYRON</a:t>
            </a:r>
          </a:p>
        </p:txBody>
      </p:sp>
      <p:pic>
        <p:nvPicPr>
          <p:cNvPr id="332" name="Image 331"/>
          <p:cNvPicPr>
            <a:picLocks noChangeAspect="1"/>
          </p:cNvPicPr>
          <p:nvPr/>
        </p:nvPicPr>
        <p:blipFill>
          <a:blip r:embed="rId10"/>
          <a:srcRect/>
          <a:stretch>
            <a:fillRect/>
          </a:stretch>
        </p:blipFill>
        <p:spPr>
          <a:xfrm>
            <a:off x="5472000" y="2424635"/>
            <a:ext cx="4500000" cy="2461148"/>
          </a:xfrm>
          <a:prstGeom prst="rect">
            <a:avLst/>
          </a:prstGeom>
          <a:noFill/>
          <a:ln>
            <a:noFill/>
          </a:ln>
        </p:spPr>
      </p:pic>
      <p:sp>
        <p:nvSpPr>
          <p:cNvPr id="333" name="Rectangle 332"/>
          <p:cNvSpPr/>
          <p:nvPr/>
        </p:nvSpPr>
        <p:spPr>
          <a:xfrm>
            <a:off x="5472000" y="4885783"/>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a:t>
            </a:r>
          </a:p>
        </p:txBody>
      </p:sp>
      <p:pic>
        <p:nvPicPr>
          <p:cNvPr id="334" name="Image 333"/>
          <p:cNvPicPr>
            <a:picLocks noChangeAspect="1"/>
          </p:cNvPicPr>
          <p:nvPr/>
        </p:nvPicPr>
        <p:blipFill>
          <a:blip r:embed="rId11"/>
          <a:srcRect/>
          <a:stretch>
            <a:fillRect/>
          </a:stretch>
        </p:blipFill>
        <p:spPr>
          <a:xfrm>
            <a:off x="720000" y="5101783"/>
            <a:ext cx="4500000" cy="432000"/>
          </a:xfrm>
          <a:prstGeom prst="rect">
            <a:avLst/>
          </a:prstGeom>
          <a:noFill/>
          <a:ln>
            <a:noFill/>
          </a:ln>
        </p:spPr>
      </p:pic>
      <p:sp>
        <p:nvSpPr>
          <p:cNvPr id="335" name="Rectangle 334"/>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4</a:t>
            </a:r>
          </a:p>
        </p:txBody>
      </p:sp>
      <p:sp>
        <p:nvSpPr>
          <p:cNvPr id="336" name="Rectangle 335"/>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Image 338"/>
          <p:cNvPicPr>
            <a:picLocks noChangeAspect="1"/>
          </p:cNvPicPr>
          <p:nvPr/>
        </p:nvPicPr>
        <p:blipFill>
          <a:blip r:embed="rId2"/>
          <a:srcRect t="75316"/>
          <a:stretch>
            <a:fillRect/>
          </a:stretch>
        </p:blipFill>
        <p:spPr>
          <a:xfrm>
            <a:off x="324000" y="180000"/>
            <a:ext cx="10044000" cy="6984000"/>
          </a:xfrm>
          <a:prstGeom prst="rect">
            <a:avLst/>
          </a:prstGeom>
          <a:noFill/>
          <a:ln>
            <a:noFill/>
          </a:ln>
        </p:spPr>
      </p:pic>
      <p:pic>
        <p:nvPicPr>
          <p:cNvPr id="340" name="Image 339"/>
          <p:cNvPicPr>
            <a:picLocks noChangeAspect="1"/>
          </p:cNvPicPr>
          <p:nvPr/>
        </p:nvPicPr>
        <p:blipFill>
          <a:blip r:embed="rId3"/>
          <a:srcRect t="75381"/>
          <a:stretch>
            <a:fillRect/>
          </a:stretch>
        </p:blipFill>
        <p:spPr>
          <a:xfrm>
            <a:off x="360000" y="180000"/>
            <a:ext cx="9972000" cy="6984000"/>
          </a:xfrm>
          <a:prstGeom prst="rect">
            <a:avLst/>
          </a:prstGeom>
          <a:noFill/>
          <a:ln>
            <a:noFill/>
          </a:ln>
        </p:spPr>
      </p:pic>
      <p:pic>
        <p:nvPicPr>
          <p:cNvPr id="341" name="Image 340"/>
          <p:cNvPicPr>
            <a:picLocks noChangeAspect="1"/>
          </p:cNvPicPr>
          <p:nvPr/>
        </p:nvPicPr>
        <p:blipFill>
          <a:blip r:embed="rId3"/>
          <a:srcRect t="75381"/>
          <a:stretch>
            <a:fillRect/>
          </a:stretch>
        </p:blipFill>
        <p:spPr>
          <a:xfrm>
            <a:off x="360000" y="180000"/>
            <a:ext cx="9972000" cy="6984000"/>
          </a:xfrm>
          <a:prstGeom prst="rect">
            <a:avLst/>
          </a:prstGeom>
          <a:noFill/>
          <a:ln>
            <a:noFill/>
          </a:ln>
        </p:spPr>
      </p:pic>
      <p:pic>
        <p:nvPicPr>
          <p:cNvPr id="342" name="Image 341"/>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343" name="Image 342"/>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344" name="Image 343"/>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345" name="Image 344"/>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346" name="Rectangle 345"/>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DÉMOGRAPHIE</a:t>
            </a:r>
          </a:p>
        </p:txBody>
      </p:sp>
      <p:pic>
        <p:nvPicPr>
          <p:cNvPr id="347" name="Image 346"/>
          <p:cNvPicPr>
            <a:picLocks noChangeAspect="1"/>
          </p:cNvPicPr>
          <p:nvPr/>
        </p:nvPicPr>
        <p:blipFill>
          <a:blip r:embed="rId8"/>
          <a:srcRect/>
          <a:stretch>
            <a:fillRect/>
          </a:stretch>
        </p:blipFill>
        <p:spPr>
          <a:xfrm>
            <a:off x="684000" y="1791231"/>
            <a:ext cx="9324000" cy="4234277"/>
          </a:xfrm>
          <a:prstGeom prst="rect">
            <a:avLst/>
          </a:prstGeom>
          <a:noFill/>
          <a:ln>
            <a:noFill/>
          </a:ln>
        </p:spPr>
      </p:pic>
      <p:pic>
        <p:nvPicPr>
          <p:cNvPr id="348" name="Image 347"/>
          <p:cNvPicPr>
            <a:picLocks noChangeAspect="1"/>
          </p:cNvPicPr>
          <p:nvPr/>
        </p:nvPicPr>
        <p:blipFill>
          <a:blip r:embed="rId9"/>
          <a:srcRect/>
          <a:stretch>
            <a:fillRect/>
          </a:stretch>
        </p:blipFill>
        <p:spPr>
          <a:xfrm>
            <a:off x="720000" y="2151231"/>
            <a:ext cx="4500000" cy="3602250"/>
          </a:xfrm>
          <a:prstGeom prst="rect">
            <a:avLst/>
          </a:prstGeom>
          <a:noFill/>
          <a:ln>
            <a:noFill/>
          </a:ln>
        </p:spPr>
      </p:pic>
      <p:sp>
        <p:nvSpPr>
          <p:cNvPr id="349" name="Rectangle 348"/>
          <p:cNvSpPr/>
          <p:nvPr/>
        </p:nvSpPr>
        <p:spPr>
          <a:xfrm>
            <a:off x="720000" y="1827231"/>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POPULATION DE 15 ANS ET PLUS PAR NIVEAU DE DIPLÔME</a:t>
            </a:r>
          </a:p>
        </p:txBody>
      </p:sp>
      <p:pic>
        <p:nvPicPr>
          <p:cNvPr id="350" name="Image 349"/>
          <p:cNvPicPr>
            <a:picLocks noChangeAspect="1"/>
          </p:cNvPicPr>
          <p:nvPr/>
        </p:nvPicPr>
        <p:blipFill>
          <a:blip r:embed="rId10"/>
          <a:srcRect/>
          <a:stretch>
            <a:fillRect/>
          </a:stretch>
        </p:blipFill>
        <p:spPr>
          <a:xfrm>
            <a:off x="5436000" y="2151231"/>
            <a:ext cx="4500000" cy="3602250"/>
          </a:xfrm>
          <a:prstGeom prst="rect">
            <a:avLst/>
          </a:prstGeom>
          <a:noFill/>
          <a:ln>
            <a:noFill/>
          </a:ln>
        </p:spPr>
      </p:pic>
      <p:sp>
        <p:nvSpPr>
          <p:cNvPr id="351" name="Rectangle 350"/>
          <p:cNvSpPr/>
          <p:nvPr/>
        </p:nvSpPr>
        <p:spPr>
          <a:xfrm>
            <a:off x="720000" y="5753481"/>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a:t>
            </a:r>
          </a:p>
        </p:txBody>
      </p:sp>
      <p:sp>
        <p:nvSpPr>
          <p:cNvPr id="352" name="Rectangle 351"/>
          <p:cNvSpPr/>
          <p:nvPr/>
        </p:nvSpPr>
        <p:spPr>
          <a:xfrm>
            <a:off x="5436000" y="5753481"/>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a:t>
            </a:r>
          </a:p>
        </p:txBody>
      </p:sp>
      <p:sp>
        <p:nvSpPr>
          <p:cNvPr id="353" name="Rectangle 352"/>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5</a:t>
            </a:r>
          </a:p>
        </p:txBody>
      </p:sp>
      <p:sp>
        <p:nvSpPr>
          <p:cNvPr id="354" name="Rectangle 353"/>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Image 356"/>
          <p:cNvPicPr>
            <a:picLocks noChangeAspect="1"/>
          </p:cNvPicPr>
          <p:nvPr/>
        </p:nvPicPr>
        <p:blipFill>
          <a:blip r:embed="rId2"/>
          <a:srcRect t="100421" b="-421"/>
          <a:stretch>
            <a:fillRect/>
          </a:stretch>
        </p:blipFill>
        <p:spPr>
          <a:xfrm>
            <a:off x="324000" y="180000"/>
            <a:ext cx="10044000" cy="6357647"/>
          </a:xfrm>
          <a:prstGeom prst="rect">
            <a:avLst/>
          </a:prstGeom>
          <a:noFill/>
          <a:ln>
            <a:noFill/>
          </a:ln>
        </p:spPr>
      </p:pic>
      <p:pic>
        <p:nvPicPr>
          <p:cNvPr id="358" name="Image 357"/>
          <p:cNvPicPr>
            <a:picLocks noChangeAspect="1"/>
          </p:cNvPicPr>
          <p:nvPr/>
        </p:nvPicPr>
        <p:blipFill>
          <a:blip r:embed="rId3"/>
          <a:srcRect t="100552" b="-552"/>
          <a:stretch>
            <a:fillRect/>
          </a:stretch>
        </p:blipFill>
        <p:spPr>
          <a:xfrm>
            <a:off x="360000" y="180000"/>
            <a:ext cx="9972000" cy="6321647"/>
          </a:xfrm>
          <a:prstGeom prst="rect">
            <a:avLst/>
          </a:prstGeom>
          <a:noFill/>
          <a:ln>
            <a:noFill/>
          </a:ln>
        </p:spPr>
      </p:pic>
      <p:pic>
        <p:nvPicPr>
          <p:cNvPr id="359" name="Image 358"/>
          <p:cNvPicPr>
            <a:picLocks noChangeAspect="1"/>
          </p:cNvPicPr>
          <p:nvPr/>
        </p:nvPicPr>
        <p:blipFill>
          <a:blip r:embed="rId3"/>
          <a:srcRect t="100552" b="-552"/>
          <a:stretch>
            <a:fillRect/>
          </a:stretch>
        </p:blipFill>
        <p:spPr>
          <a:xfrm>
            <a:off x="360000" y="180000"/>
            <a:ext cx="9972000" cy="6321647"/>
          </a:xfrm>
          <a:prstGeom prst="rect">
            <a:avLst/>
          </a:prstGeom>
          <a:noFill/>
          <a:ln>
            <a:noFill/>
          </a:ln>
        </p:spPr>
      </p:pic>
      <p:pic>
        <p:nvPicPr>
          <p:cNvPr id="360" name="Image 359"/>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361" name="Image 360"/>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362" name="Image 361"/>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363" name="Image 362"/>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364" name="Rectangle 363"/>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DÉMOGRAPHIE</a:t>
            </a:r>
          </a:p>
        </p:txBody>
      </p:sp>
      <p:pic>
        <p:nvPicPr>
          <p:cNvPr id="365" name="Image 364"/>
          <p:cNvPicPr>
            <a:picLocks noChangeAspect="1"/>
          </p:cNvPicPr>
          <p:nvPr/>
        </p:nvPicPr>
        <p:blipFill>
          <a:blip r:embed="rId8"/>
          <a:srcRect/>
          <a:stretch>
            <a:fillRect/>
          </a:stretch>
        </p:blipFill>
        <p:spPr>
          <a:xfrm>
            <a:off x="684000" y="1830863"/>
            <a:ext cx="9324000" cy="3244335"/>
          </a:xfrm>
          <a:prstGeom prst="rect">
            <a:avLst/>
          </a:prstGeom>
          <a:noFill/>
          <a:ln>
            <a:noFill/>
          </a:ln>
        </p:spPr>
      </p:pic>
      <p:sp>
        <p:nvSpPr>
          <p:cNvPr id="366" name="Rectangle 365"/>
          <p:cNvSpPr/>
          <p:nvPr/>
        </p:nvSpPr>
        <p:spPr>
          <a:xfrm>
            <a:off x="720000" y="1866863"/>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MÉNAGES ET FAMILLES EN 2021</a:t>
            </a:r>
          </a:p>
        </p:txBody>
      </p:sp>
      <p:sp>
        <p:nvSpPr>
          <p:cNvPr id="367" name="Rectangle 366"/>
          <p:cNvSpPr/>
          <p:nvPr/>
        </p:nvSpPr>
        <p:spPr>
          <a:xfrm>
            <a:off x="720000" y="4256010"/>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a:t>
            </a:r>
          </a:p>
        </p:txBody>
      </p:sp>
      <p:pic>
        <p:nvPicPr>
          <p:cNvPr id="368" name="Image 367"/>
          <p:cNvPicPr>
            <a:picLocks noChangeAspect="1"/>
          </p:cNvPicPr>
          <p:nvPr/>
        </p:nvPicPr>
        <p:blipFill>
          <a:blip r:embed="rId9"/>
          <a:srcRect/>
          <a:stretch>
            <a:fillRect/>
          </a:stretch>
        </p:blipFill>
        <p:spPr>
          <a:xfrm>
            <a:off x="720000" y="2442863"/>
            <a:ext cx="4500000" cy="1813148"/>
          </a:xfrm>
          <a:prstGeom prst="rect">
            <a:avLst/>
          </a:prstGeom>
          <a:noFill/>
          <a:ln>
            <a:noFill/>
          </a:ln>
        </p:spPr>
      </p:pic>
      <p:sp>
        <p:nvSpPr>
          <p:cNvPr id="369" name="Rectangle 368"/>
          <p:cNvSpPr/>
          <p:nvPr/>
        </p:nvSpPr>
        <p:spPr>
          <a:xfrm>
            <a:off x="720000" y="2154863"/>
            <a:ext cx="4500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VERRIÈRES</a:t>
            </a:r>
          </a:p>
        </p:txBody>
      </p:sp>
      <p:sp>
        <p:nvSpPr>
          <p:cNvPr id="370" name="Rectangle 369"/>
          <p:cNvSpPr/>
          <p:nvPr/>
        </p:nvSpPr>
        <p:spPr>
          <a:xfrm>
            <a:off x="5472000" y="4256010"/>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Insee</a:t>
            </a:r>
          </a:p>
        </p:txBody>
      </p:sp>
      <p:sp>
        <p:nvSpPr>
          <p:cNvPr id="371" name="Rectangle 370"/>
          <p:cNvSpPr/>
          <p:nvPr/>
        </p:nvSpPr>
        <p:spPr>
          <a:xfrm>
            <a:off x="5472000" y="2167564"/>
            <a:ext cx="4500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VERRIÈRES</a:t>
            </a:r>
          </a:p>
        </p:txBody>
      </p:sp>
      <p:pic>
        <p:nvPicPr>
          <p:cNvPr id="372" name="Image 371"/>
          <p:cNvPicPr>
            <a:picLocks noChangeAspect="1"/>
          </p:cNvPicPr>
          <p:nvPr/>
        </p:nvPicPr>
        <p:blipFill>
          <a:blip r:embed="rId10"/>
          <a:srcRect/>
          <a:stretch>
            <a:fillRect/>
          </a:stretch>
        </p:blipFill>
        <p:spPr>
          <a:xfrm>
            <a:off x="5472000" y="2442863"/>
            <a:ext cx="4500000" cy="1813148"/>
          </a:xfrm>
          <a:prstGeom prst="rect">
            <a:avLst/>
          </a:prstGeom>
          <a:noFill/>
          <a:ln>
            <a:noFill/>
          </a:ln>
        </p:spPr>
      </p:pic>
      <p:pic>
        <p:nvPicPr>
          <p:cNvPr id="373" name="Image 372"/>
          <p:cNvPicPr>
            <a:picLocks noChangeAspect="1"/>
          </p:cNvPicPr>
          <p:nvPr/>
        </p:nvPicPr>
        <p:blipFill>
          <a:blip r:embed="rId11"/>
          <a:srcRect/>
          <a:stretch>
            <a:fillRect/>
          </a:stretch>
        </p:blipFill>
        <p:spPr>
          <a:xfrm>
            <a:off x="720000" y="4472010"/>
            <a:ext cx="4500000" cy="432000"/>
          </a:xfrm>
          <a:prstGeom prst="rect">
            <a:avLst/>
          </a:prstGeom>
          <a:noFill/>
          <a:ln>
            <a:noFill/>
          </a:ln>
        </p:spPr>
      </p:pic>
      <p:sp>
        <p:nvSpPr>
          <p:cNvPr id="374" name="Rectangle 373"/>
          <p:cNvSpPr/>
          <p:nvPr/>
        </p:nvSpPr>
        <p:spPr>
          <a:xfrm>
            <a:off x="720000" y="5096008"/>
            <a:ext cx="9252000" cy="1138940"/>
          </a:xfrm>
          <a:prstGeom prst="rect">
            <a:avLst/>
          </a:prstGeom>
          <a:noFill/>
          <a:ln>
            <a:noFill/>
          </a:ln>
        </p:spPr>
        <p:txBody>
          <a:bodyPr vert="horz" lIns="25400" tIns="25400" rIns="25400" bIns="25400" anchor="t" anchorCtr="0"/>
          <a:lstStyle/>
          <a:p>
            <a:pPr marL="0" marR="0" indent="0" algn="l" rtl="0"/>
            <a:r>
              <a:rPr lang="fr-FR" sz="1000" b="0" i="0" u="sng" strike="noStrike" dirty="0">
                <a:solidFill>
                  <a:srgbClr val="707070"/>
                </a:solidFill>
                <a:latin typeface="Calibri"/>
              </a:rPr>
              <a:t>Note méthodologique</a:t>
            </a:r>
          </a:p>
          <a:p>
            <a:pPr marL="0" marR="0" indent="0" algn="l" rtl="0"/>
            <a:r>
              <a:rPr lang="fr-FR" sz="1000" b="0" i="0" u="none" strike="noStrike" dirty="0">
                <a:solidFill>
                  <a:srgbClr val="707070"/>
                </a:solidFill>
                <a:latin typeface="Calibri"/>
              </a:rPr>
              <a:t>L'</a:t>
            </a:r>
            <a:r>
              <a:rPr lang="fr-FR" sz="1000" b="1" i="0" u="none" strike="noStrike" dirty="0">
                <a:solidFill>
                  <a:srgbClr val="707070"/>
                </a:solidFill>
                <a:latin typeface="Calibri"/>
              </a:rPr>
              <a:t>Indice de jeunesse</a:t>
            </a:r>
            <a:r>
              <a:rPr lang="fr-FR" sz="1000" b="0" i="0" u="none" strike="noStrike" dirty="0">
                <a:solidFill>
                  <a:srgbClr val="707070"/>
                </a:solidFill>
                <a:latin typeface="Calibri"/>
              </a:rPr>
              <a:t> est le rapport entre la population âgée de moins de 20 ans et celle âgée de 60 ans et plus.</a:t>
            </a:r>
          </a:p>
          <a:p>
            <a:pPr marL="0" marR="0" indent="0" algn="l" rtl="0"/>
            <a:r>
              <a:rPr lang="fr-FR" sz="1000" b="0" i="0" u="none" strike="noStrike" dirty="0">
                <a:solidFill>
                  <a:srgbClr val="707070"/>
                </a:solidFill>
                <a:latin typeface="Calibri"/>
              </a:rPr>
              <a:t>Le </a:t>
            </a:r>
            <a:r>
              <a:rPr lang="fr-FR" sz="1000" b="1" i="0" u="none" strike="noStrike" dirty="0">
                <a:solidFill>
                  <a:srgbClr val="707070"/>
                </a:solidFill>
                <a:latin typeface="Calibri"/>
              </a:rPr>
              <a:t>taux de dépendance économique</a:t>
            </a:r>
            <a:r>
              <a:rPr lang="fr-FR" sz="1000" b="0" i="0" u="none" strike="noStrike" dirty="0">
                <a:solidFill>
                  <a:srgbClr val="707070"/>
                </a:solidFill>
                <a:latin typeface="Calibri"/>
              </a:rPr>
              <a:t> est le rapport entre la population âgée de 65 ans et plus et celle âgée de 15 à 64 ans (en âge de travailler).</a:t>
            </a:r>
          </a:p>
          <a:p>
            <a:pPr marL="0" marR="0" indent="0" algn="l" rtl="0"/>
            <a:r>
              <a:rPr lang="fr-FR" sz="1000" b="0" i="0" u="none" strike="noStrike" dirty="0">
                <a:solidFill>
                  <a:srgbClr val="707070"/>
                </a:solidFill>
                <a:latin typeface="Calibri"/>
              </a:rPr>
              <a:t>Le t</a:t>
            </a:r>
            <a:r>
              <a:rPr lang="fr-FR" sz="1000" b="1" i="0" u="none" strike="noStrike" dirty="0">
                <a:solidFill>
                  <a:srgbClr val="707070"/>
                </a:solidFill>
                <a:latin typeface="Calibri"/>
              </a:rPr>
              <a:t>aux d'activité</a:t>
            </a:r>
            <a:r>
              <a:rPr lang="fr-FR" sz="1000" b="0" i="0" u="none" strike="noStrike" dirty="0">
                <a:solidFill>
                  <a:srgbClr val="707070"/>
                </a:solidFill>
                <a:latin typeface="Calibri"/>
              </a:rPr>
              <a:t> est le rapport entre le nombre d'actifs (occupés et chômeurs) et l'ensemble de la population correspondante.</a:t>
            </a:r>
          </a:p>
          <a:p>
            <a:pPr marL="0" marR="0" indent="0" algn="l" rtl="0"/>
            <a:r>
              <a:rPr lang="fr-FR" sz="1000" b="0" i="0" u="none" strike="noStrike" dirty="0">
                <a:solidFill>
                  <a:srgbClr val="707070"/>
                </a:solidFill>
                <a:latin typeface="Calibri"/>
              </a:rPr>
              <a:t>Le </a:t>
            </a:r>
            <a:r>
              <a:rPr lang="fr-FR" sz="1000" b="1" i="0" u="none" strike="noStrike" dirty="0">
                <a:solidFill>
                  <a:srgbClr val="707070"/>
                </a:solidFill>
                <a:latin typeface="Calibri"/>
              </a:rPr>
              <a:t>ménage </a:t>
            </a:r>
            <a:r>
              <a:rPr lang="fr-FR" sz="1000" b="0" i="0" u="none" strike="noStrike" dirty="0">
                <a:solidFill>
                  <a:srgbClr val="707070"/>
                </a:solidFill>
                <a:latin typeface="Calibri"/>
              </a:rPr>
              <a:t>correspond à l'ensemble des occupants d'un même logement sans que ces personnes ne soient nécessairement unies par des liens de parenté. un ménage peut comprendre zéro, une ou plusieurs famille(s).</a:t>
            </a:r>
          </a:p>
          <a:p>
            <a:pPr marL="0" marR="0" indent="0" algn="l" rtl="0"/>
            <a:r>
              <a:rPr lang="fr-FR" sz="1000" b="0" i="0" u="none" strike="noStrike" dirty="0">
                <a:solidFill>
                  <a:srgbClr val="707070"/>
                </a:solidFill>
                <a:latin typeface="Calibri"/>
              </a:rPr>
              <a:t>La </a:t>
            </a:r>
            <a:r>
              <a:rPr lang="fr-FR" sz="1000" b="1" i="0" u="none" strike="noStrike" dirty="0">
                <a:solidFill>
                  <a:srgbClr val="707070"/>
                </a:solidFill>
                <a:latin typeface="Calibri"/>
              </a:rPr>
              <a:t>famille </a:t>
            </a:r>
            <a:r>
              <a:rPr lang="fr-FR" sz="1000" b="0" i="0" u="none" strike="noStrike" dirty="0">
                <a:solidFill>
                  <a:srgbClr val="707070"/>
                </a:solidFill>
                <a:latin typeface="Calibri"/>
              </a:rPr>
              <a:t>est une partie du ménage comprenant au moins deux personnes (couple avec ou sans enfant(s), adulte avec son ou ses enfant(s).</a:t>
            </a:r>
          </a:p>
        </p:txBody>
      </p:sp>
      <p:sp>
        <p:nvSpPr>
          <p:cNvPr id="375" name="Rectangle 374"/>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6</a:t>
            </a:r>
          </a:p>
        </p:txBody>
      </p:sp>
      <p:sp>
        <p:nvSpPr>
          <p:cNvPr id="376" name="Rectangle 375"/>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Image 378"/>
          <p:cNvPicPr>
            <a:picLocks noChangeAspect="1"/>
          </p:cNvPicPr>
          <p:nvPr/>
        </p:nvPicPr>
        <p:blipFill>
          <a:blip r:embed="rId2"/>
          <a:srcRect/>
          <a:stretch>
            <a:fillRect/>
          </a:stretch>
        </p:blipFill>
        <p:spPr>
          <a:xfrm>
            <a:off x="324000" y="180000"/>
            <a:ext cx="10044000" cy="6393521"/>
          </a:xfrm>
          <a:prstGeom prst="rect">
            <a:avLst/>
          </a:prstGeom>
          <a:noFill/>
          <a:ln>
            <a:noFill/>
          </a:ln>
        </p:spPr>
      </p:pic>
      <p:pic>
        <p:nvPicPr>
          <p:cNvPr id="380" name="Image 379"/>
          <p:cNvPicPr>
            <a:picLocks noChangeAspect="1"/>
          </p:cNvPicPr>
          <p:nvPr/>
        </p:nvPicPr>
        <p:blipFill>
          <a:blip r:embed="rId3"/>
          <a:srcRect/>
          <a:stretch>
            <a:fillRect/>
          </a:stretch>
        </p:blipFill>
        <p:spPr>
          <a:xfrm>
            <a:off x="360000" y="216000"/>
            <a:ext cx="9972000" cy="6321521"/>
          </a:xfrm>
          <a:prstGeom prst="rect">
            <a:avLst/>
          </a:prstGeom>
          <a:noFill/>
          <a:ln>
            <a:noFill/>
          </a:ln>
        </p:spPr>
      </p:pic>
      <p:pic>
        <p:nvPicPr>
          <p:cNvPr id="381" name="Image 380"/>
          <p:cNvPicPr>
            <a:picLocks noChangeAspect="1"/>
          </p:cNvPicPr>
          <p:nvPr/>
        </p:nvPicPr>
        <p:blipFill>
          <a:blip r:embed="rId3"/>
          <a:srcRect/>
          <a:stretch>
            <a:fillRect/>
          </a:stretch>
        </p:blipFill>
        <p:spPr>
          <a:xfrm>
            <a:off x="360000" y="216000"/>
            <a:ext cx="9972000" cy="6321521"/>
          </a:xfrm>
          <a:prstGeom prst="rect">
            <a:avLst/>
          </a:prstGeom>
          <a:noFill/>
          <a:ln>
            <a:noFill/>
          </a:ln>
        </p:spPr>
      </p:pic>
      <p:pic>
        <p:nvPicPr>
          <p:cNvPr id="382" name="Image 381"/>
          <p:cNvPicPr>
            <a:picLocks noChangeAspect="1"/>
          </p:cNvPicPr>
          <p:nvPr/>
        </p:nvPicPr>
        <p:blipFill>
          <a:blip r:embed="rId4"/>
          <a:srcRect/>
          <a:stretch>
            <a:fillRect/>
          </a:stretch>
        </p:blipFill>
        <p:spPr>
          <a:xfrm>
            <a:off x="360000" y="216000"/>
            <a:ext cx="9972000" cy="1440000"/>
          </a:xfrm>
          <a:prstGeom prst="rect">
            <a:avLst/>
          </a:prstGeom>
          <a:noFill/>
          <a:ln>
            <a:noFill/>
          </a:ln>
        </p:spPr>
      </p:pic>
      <p:pic>
        <p:nvPicPr>
          <p:cNvPr id="383" name="Image 382"/>
          <p:cNvPicPr>
            <a:picLocks noChangeAspect="1"/>
          </p:cNvPicPr>
          <p:nvPr/>
        </p:nvPicPr>
        <p:blipFill>
          <a:blip r:embed="rId5"/>
          <a:srcRect/>
          <a:stretch>
            <a:fillRect/>
          </a:stretch>
        </p:blipFill>
        <p:spPr>
          <a:xfrm>
            <a:off x="360000" y="936000"/>
            <a:ext cx="6660000" cy="144000"/>
          </a:xfrm>
          <a:prstGeom prst="rect">
            <a:avLst/>
          </a:prstGeom>
          <a:noFill/>
          <a:ln>
            <a:noFill/>
          </a:ln>
        </p:spPr>
      </p:pic>
      <p:pic>
        <p:nvPicPr>
          <p:cNvPr id="384" name="Image 383"/>
          <p:cNvPicPr>
            <a:picLocks noChangeAspect="1"/>
          </p:cNvPicPr>
          <p:nvPr/>
        </p:nvPicPr>
        <p:blipFill>
          <a:blip r:embed="rId6"/>
          <a:srcRect/>
          <a:stretch>
            <a:fillRect/>
          </a:stretch>
        </p:blipFill>
        <p:spPr>
          <a:xfrm>
            <a:off x="7020000" y="216000"/>
            <a:ext cx="3127320" cy="862560"/>
          </a:xfrm>
          <a:prstGeom prst="rect">
            <a:avLst/>
          </a:prstGeom>
          <a:noFill/>
          <a:ln>
            <a:noFill/>
          </a:ln>
        </p:spPr>
      </p:pic>
      <p:pic>
        <p:nvPicPr>
          <p:cNvPr id="385" name="Image 384"/>
          <p:cNvPicPr>
            <a:picLocks noChangeAspect="1"/>
          </p:cNvPicPr>
          <p:nvPr/>
        </p:nvPicPr>
        <p:blipFill>
          <a:blip r:embed="rId7"/>
          <a:srcRect/>
          <a:stretch>
            <a:fillRect/>
          </a:stretch>
        </p:blipFill>
        <p:spPr>
          <a:xfrm>
            <a:off x="360000" y="216000"/>
            <a:ext cx="972360" cy="722520"/>
          </a:xfrm>
          <a:prstGeom prst="rect">
            <a:avLst/>
          </a:prstGeom>
          <a:noFill/>
          <a:ln>
            <a:noFill/>
          </a:ln>
        </p:spPr>
      </p:pic>
      <p:sp>
        <p:nvSpPr>
          <p:cNvPr id="386" name="Rectangle 385"/>
          <p:cNvSpPr/>
          <p:nvPr/>
        </p:nvSpPr>
        <p:spPr>
          <a:xfrm>
            <a:off x="1332000" y="216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REVENU</a:t>
            </a:r>
          </a:p>
        </p:txBody>
      </p:sp>
      <p:sp>
        <p:nvSpPr>
          <p:cNvPr id="387" name="Rectangle 386"/>
          <p:cNvSpPr/>
          <p:nvPr/>
        </p:nvSpPr>
        <p:spPr>
          <a:xfrm>
            <a:off x="720000" y="1728000"/>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ÉVOLUTION DU REVENU DES FOYERS FISCAUX</a:t>
            </a:r>
          </a:p>
        </p:txBody>
      </p:sp>
      <p:pic>
        <p:nvPicPr>
          <p:cNvPr id="388" name="Image 387"/>
          <p:cNvPicPr>
            <a:picLocks noChangeAspect="1"/>
          </p:cNvPicPr>
          <p:nvPr/>
        </p:nvPicPr>
        <p:blipFill>
          <a:blip r:embed="rId8"/>
          <a:srcRect/>
          <a:stretch>
            <a:fillRect/>
          </a:stretch>
        </p:blipFill>
        <p:spPr>
          <a:xfrm>
            <a:off x="684000" y="2016000"/>
            <a:ext cx="9324000" cy="4452596"/>
          </a:xfrm>
          <a:prstGeom prst="rect">
            <a:avLst/>
          </a:prstGeom>
          <a:noFill/>
          <a:ln>
            <a:noFill/>
          </a:ln>
        </p:spPr>
      </p:pic>
      <p:sp>
        <p:nvSpPr>
          <p:cNvPr id="389" name="Rectangle 388"/>
          <p:cNvSpPr/>
          <p:nvPr/>
        </p:nvSpPr>
        <p:spPr>
          <a:xfrm>
            <a:off x="720000" y="5796000"/>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 : Direction Générale des Impôts - Impôt sur le revenu</a:t>
            </a:r>
          </a:p>
        </p:txBody>
      </p:sp>
      <p:pic>
        <p:nvPicPr>
          <p:cNvPr id="390" name="Image 389"/>
          <p:cNvPicPr>
            <a:picLocks noChangeAspect="1"/>
          </p:cNvPicPr>
          <p:nvPr/>
        </p:nvPicPr>
        <p:blipFill>
          <a:blip r:embed="rId9"/>
          <a:srcRect/>
          <a:stretch>
            <a:fillRect/>
          </a:stretch>
        </p:blipFill>
        <p:spPr>
          <a:xfrm>
            <a:off x="720000" y="2016000"/>
            <a:ext cx="4500000" cy="3780000"/>
          </a:xfrm>
          <a:prstGeom prst="rect">
            <a:avLst/>
          </a:prstGeom>
          <a:noFill/>
          <a:ln>
            <a:noFill/>
          </a:ln>
        </p:spPr>
      </p:pic>
      <p:pic>
        <p:nvPicPr>
          <p:cNvPr id="391" name="Image 390"/>
          <p:cNvPicPr>
            <a:picLocks noChangeAspect="1"/>
          </p:cNvPicPr>
          <p:nvPr/>
        </p:nvPicPr>
        <p:blipFill>
          <a:blip r:embed="rId10"/>
          <a:srcRect/>
          <a:stretch>
            <a:fillRect/>
          </a:stretch>
        </p:blipFill>
        <p:spPr>
          <a:xfrm>
            <a:off x="5472000" y="2016000"/>
            <a:ext cx="4500000" cy="1041006"/>
          </a:xfrm>
          <a:prstGeom prst="rect">
            <a:avLst/>
          </a:prstGeom>
          <a:noFill/>
          <a:ln>
            <a:noFill/>
          </a:ln>
        </p:spPr>
      </p:pic>
      <p:pic>
        <p:nvPicPr>
          <p:cNvPr id="392" name="Image 391"/>
          <p:cNvPicPr>
            <a:picLocks noChangeAspect="1"/>
          </p:cNvPicPr>
          <p:nvPr/>
        </p:nvPicPr>
        <p:blipFill>
          <a:blip r:embed="rId11"/>
          <a:srcRect/>
          <a:stretch>
            <a:fillRect/>
          </a:stretch>
        </p:blipFill>
        <p:spPr>
          <a:xfrm>
            <a:off x="5472000" y="3201006"/>
            <a:ext cx="4500000" cy="1041006"/>
          </a:xfrm>
          <a:prstGeom prst="rect">
            <a:avLst/>
          </a:prstGeom>
          <a:noFill/>
          <a:ln>
            <a:noFill/>
          </a:ln>
        </p:spPr>
      </p:pic>
      <p:pic>
        <p:nvPicPr>
          <p:cNvPr id="393" name="Image 392"/>
          <p:cNvPicPr>
            <a:picLocks noChangeAspect="1"/>
          </p:cNvPicPr>
          <p:nvPr/>
        </p:nvPicPr>
        <p:blipFill>
          <a:blip r:embed="rId12"/>
          <a:srcRect/>
          <a:stretch>
            <a:fillRect/>
          </a:stretch>
        </p:blipFill>
        <p:spPr>
          <a:xfrm>
            <a:off x="5472000" y="4386013"/>
            <a:ext cx="4500000" cy="1342154"/>
          </a:xfrm>
          <a:prstGeom prst="rect">
            <a:avLst/>
          </a:prstGeom>
          <a:noFill/>
          <a:ln>
            <a:noFill/>
          </a:ln>
        </p:spPr>
      </p:pic>
      <p:sp>
        <p:nvSpPr>
          <p:cNvPr id="394" name="Rectangle 393"/>
          <p:cNvSpPr/>
          <p:nvPr/>
        </p:nvSpPr>
        <p:spPr>
          <a:xfrm>
            <a:off x="5472000" y="5796000"/>
            <a:ext cx="4500000" cy="672596"/>
          </a:xfrm>
          <a:prstGeom prst="rect">
            <a:avLst/>
          </a:prstGeom>
          <a:noFill/>
          <a:ln>
            <a:noFill/>
          </a:ln>
        </p:spPr>
        <p:txBody>
          <a:bodyPr vert="horz" lIns="25400" tIns="25400" rIns="25400" bIns="25400" anchor="t" anchorCtr="0"/>
          <a:lstStyle/>
          <a:p>
            <a:pPr marL="0" marR="0" indent="0" algn="l" rtl="0"/>
            <a:r>
              <a:rPr lang="fr-FR" sz="1000" b="1" i="0" u="sng" strike="noStrike" dirty="0">
                <a:solidFill>
                  <a:srgbClr val="707070"/>
                </a:solidFill>
                <a:latin typeface="Calibri"/>
              </a:rPr>
              <a:t>Note méthodologique</a:t>
            </a:r>
          </a:p>
          <a:p>
            <a:pPr marL="0" marR="0" indent="0" algn="l" rtl="0"/>
            <a:r>
              <a:rPr lang="fr-FR" sz="1000" b="0" i="0" u="none" strike="noStrike" dirty="0">
                <a:solidFill>
                  <a:srgbClr val="707070"/>
                </a:solidFill>
                <a:latin typeface="Calibri"/>
              </a:rPr>
              <a:t>Certaines communes présentent des données incomplètes en raison du </a:t>
            </a:r>
            <a:r>
              <a:rPr lang="fr-FR" sz="1000" b="1" i="0" u="none" strike="noStrike" dirty="0">
                <a:solidFill>
                  <a:srgbClr val="707070"/>
                </a:solidFill>
                <a:latin typeface="Calibri"/>
              </a:rPr>
              <a:t>secret statistique</a:t>
            </a:r>
            <a:r>
              <a:rPr lang="fr-FR" sz="1000" b="0" i="0" u="none" strike="noStrike" dirty="0">
                <a:solidFill>
                  <a:srgbClr val="707070"/>
                </a:solidFill>
                <a:latin typeface="Calibri"/>
              </a:rPr>
              <a:t>. C'est pourquoi la somme de toutes les communes d'un même département ne correspond pas toujours à la donnée départementale.</a:t>
            </a:r>
          </a:p>
        </p:txBody>
      </p:sp>
      <p:sp>
        <p:nvSpPr>
          <p:cNvPr id="395" name="Rectangle 394"/>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7</a:t>
            </a:r>
          </a:p>
        </p:txBody>
      </p:sp>
      <p:sp>
        <p:nvSpPr>
          <p:cNvPr id="396" name="Rectangle 395"/>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 name="Image 398"/>
          <p:cNvPicPr>
            <a:picLocks noChangeAspect="1"/>
          </p:cNvPicPr>
          <p:nvPr/>
        </p:nvPicPr>
        <p:blipFill>
          <a:blip r:embed="rId2"/>
          <a:srcRect b="86816"/>
          <a:stretch>
            <a:fillRect/>
          </a:stretch>
        </p:blipFill>
        <p:spPr>
          <a:xfrm>
            <a:off x="324000" y="180000"/>
            <a:ext cx="10044000" cy="6984000"/>
          </a:xfrm>
          <a:prstGeom prst="rect">
            <a:avLst/>
          </a:prstGeom>
          <a:noFill/>
          <a:ln>
            <a:noFill/>
          </a:ln>
        </p:spPr>
      </p:pic>
      <p:pic>
        <p:nvPicPr>
          <p:cNvPr id="400" name="Image 399"/>
          <p:cNvPicPr>
            <a:picLocks noChangeAspect="1"/>
          </p:cNvPicPr>
          <p:nvPr/>
        </p:nvPicPr>
        <p:blipFill>
          <a:blip r:embed="rId3"/>
          <a:srcRect b="86866"/>
          <a:stretch>
            <a:fillRect/>
          </a:stretch>
        </p:blipFill>
        <p:spPr>
          <a:xfrm>
            <a:off x="360000" y="216000"/>
            <a:ext cx="9972000" cy="6948000"/>
          </a:xfrm>
          <a:prstGeom prst="rect">
            <a:avLst/>
          </a:prstGeom>
          <a:noFill/>
          <a:ln>
            <a:noFill/>
          </a:ln>
        </p:spPr>
      </p:pic>
      <p:pic>
        <p:nvPicPr>
          <p:cNvPr id="401" name="Image 400"/>
          <p:cNvPicPr>
            <a:picLocks noChangeAspect="1"/>
          </p:cNvPicPr>
          <p:nvPr/>
        </p:nvPicPr>
        <p:blipFill>
          <a:blip r:embed="rId3"/>
          <a:srcRect b="86866"/>
          <a:stretch>
            <a:fillRect/>
          </a:stretch>
        </p:blipFill>
        <p:spPr>
          <a:xfrm>
            <a:off x="360000" y="216000"/>
            <a:ext cx="9972000" cy="6948000"/>
          </a:xfrm>
          <a:prstGeom prst="rect">
            <a:avLst/>
          </a:prstGeom>
          <a:noFill/>
          <a:ln>
            <a:noFill/>
          </a:ln>
        </p:spPr>
      </p:pic>
      <p:pic>
        <p:nvPicPr>
          <p:cNvPr id="402" name="Image 401"/>
          <p:cNvPicPr>
            <a:picLocks noChangeAspect="1"/>
          </p:cNvPicPr>
          <p:nvPr/>
        </p:nvPicPr>
        <p:blipFill>
          <a:blip r:embed="rId4"/>
          <a:srcRect/>
          <a:stretch>
            <a:fillRect/>
          </a:stretch>
        </p:blipFill>
        <p:spPr>
          <a:xfrm>
            <a:off x="360000" y="216000"/>
            <a:ext cx="9972000" cy="1440000"/>
          </a:xfrm>
          <a:prstGeom prst="rect">
            <a:avLst/>
          </a:prstGeom>
          <a:noFill/>
          <a:ln>
            <a:noFill/>
          </a:ln>
        </p:spPr>
      </p:pic>
      <p:pic>
        <p:nvPicPr>
          <p:cNvPr id="403" name="Image 402"/>
          <p:cNvPicPr>
            <a:picLocks noChangeAspect="1"/>
          </p:cNvPicPr>
          <p:nvPr/>
        </p:nvPicPr>
        <p:blipFill>
          <a:blip r:embed="rId5"/>
          <a:srcRect/>
          <a:stretch>
            <a:fillRect/>
          </a:stretch>
        </p:blipFill>
        <p:spPr>
          <a:xfrm>
            <a:off x="360000" y="936000"/>
            <a:ext cx="6660000" cy="144000"/>
          </a:xfrm>
          <a:prstGeom prst="rect">
            <a:avLst/>
          </a:prstGeom>
          <a:noFill/>
          <a:ln>
            <a:noFill/>
          </a:ln>
        </p:spPr>
      </p:pic>
      <p:pic>
        <p:nvPicPr>
          <p:cNvPr id="404" name="Image 403"/>
          <p:cNvPicPr>
            <a:picLocks noChangeAspect="1"/>
          </p:cNvPicPr>
          <p:nvPr/>
        </p:nvPicPr>
        <p:blipFill>
          <a:blip r:embed="rId6"/>
          <a:srcRect/>
          <a:stretch>
            <a:fillRect/>
          </a:stretch>
        </p:blipFill>
        <p:spPr>
          <a:xfrm>
            <a:off x="7020000" y="216000"/>
            <a:ext cx="3127320" cy="862560"/>
          </a:xfrm>
          <a:prstGeom prst="rect">
            <a:avLst/>
          </a:prstGeom>
          <a:noFill/>
          <a:ln>
            <a:noFill/>
          </a:ln>
        </p:spPr>
      </p:pic>
      <p:pic>
        <p:nvPicPr>
          <p:cNvPr id="405" name="Image 404"/>
          <p:cNvPicPr>
            <a:picLocks noChangeAspect="1"/>
          </p:cNvPicPr>
          <p:nvPr/>
        </p:nvPicPr>
        <p:blipFill>
          <a:blip r:embed="rId7"/>
          <a:srcRect/>
          <a:stretch>
            <a:fillRect/>
          </a:stretch>
        </p:blipFill>
        <p:spPr>
          <a:xfrm>
            <a:off x="360000" y="216000"/>
            <a:ext cx="972360" cy="722520"/>
          </a:xfrm>
          <a:prstGeom prst="rect">
            <a:avLst/>
          </a:prstGeom>
          <a:noFill/>
          <a:ln>
            <a:noFill/>
          </a:ln>
        </p:spPr>
      </p:pic>
      <p:sp>
        <p:nvSpPr>
          <p:cNvPr id="406" name="Rectangle 405"/>
          <p:cNvSpPr/>
          <p:nvPr/>
        </p:nvSpPr>
        <p:spPr>
          <a:xfrm>
            <a:off x="1332000" y="216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TISSU ÉCONOMIQUE</a:t>
            </a:r>
          </a:p>
        </p:txBody>
      </p:sp>
      <p:pic>
        <p:nvPicPr>
          <p:cNvPr id="407" name="Image 406"/>
          <p:cNvPicPr>
            <a:picLocks noChangeAspect="1"/>
          </p:cNvPicPr>
          <p:nvPr/>
        </p:nvPicPr>
        <p:blipFill>
          <a:blip r:embed="rId8"/>
          <a:srcRect/>
          <a:stretch>
            <a:fillRect/>
          </a:stretch>
        </p:blipFill>
        <p:spPr>
          <a:xfrm>
            <a:off x="684000" y="1807200"/>
            <a:ext cx="9324000" cy="4340731"/>
          </a:xfrm>
          <a:prstGeom prst="rect">
            <a:avLst/>
          </a:prstGeom>
          <a:noFill/>
          <a:ln>
            <a:noFill/>
          </a:ln>
        </p:spPr>
      </p:pic>
      <p:sp>
        <p:nvSpPr>
          <p:cNvPr id="408" name="Rectangle 407"/>
          <p:cNvSpPr/>
          <p:nvPr/>
        </p:nvSpPr>
        <p:spPr>
          <a:xfrm>
            <a:off x="720000" y="1843200"/>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ÉTABLISSEMENTS INSCRITS AU REGISTRE DU COMMERCE ET DES SOCIÉTÉS AU 15/10/2024 - VERRIÈRES</a:t>
            </a:r>
          </a:p>
        </p:txBody>
      </p:sp>
      <p:pic>
        <p:nvPicPr>
          <p:cNvPr id="409" name="Image 408"/>
          <p:cNvPicPr>
            <a:picLocks noChangeAspect="1"/>
          </p:cNvPicPr>
          <p:nvPr/>
        </p:nvPicPr>
        <p:blipFill>
          <a:blip r:embed="rId9"/>
          <a:srcRect/>
          <a:stretch>
            <a:fillRect/>
          </a:stretch>
        </p:blipFill>
        <p:spPr>
          <a:xfrm>
            <a:off x="720000" y="2249176"/>
            <a:ext cx="9252000" cy="452732"/>
          </a:xfrm>
          <a:prstGeom prst="rect">
            <a:avLst/>
          </a:prstGeom>
          <a:noFill/>
          <a:ln>
            <a:noFill/>
          </a:ln>
        </p:spPr>
      </p:pic>
      <p:pic>
        <p:nvPicPr>
          <p:cNvPr id="410" name="Image 409"/>
          <p:cNvPicPr>
            <a:picLocks noChangeAspect="1"/>
          </p:cNvPicPr>
          <p:nvPr/>
        </p:nvPicPr>
        <p:blipFill>
          <a:blip r:embed="rId10"/>
          <a:srcRect/>
          <a:stretch>
            <a:fillRect/>
          </a:stretch>
        </p:blipFill>
        <p:spPr>
          <a:xfrm>
            <a:off x="720000" y="2883444"/>
            <a:ext cx="4500000" cy="2905124"/>
          </a:xfrm>
          <a:prstGeom prst="rect">
            <a:avLst/>
          </a:prstGeom>
          <a:noFill/>
          <a:ln>
            <a:noFill/>
          </a:ln>
        </p:spPr>
      </p:pic>
      <p:pic>
        <p:nvPicPr>
          <p:cNvPr id="411" name="Image 410"/>
          <p:cNvPicPr>
            <a:picLocks noChangeAspect="1"/>
          </p:cNvPicPr>
          <p:nvPr/>
        </p:nvPicPr>
        <p:blipFill>
          <a:blip r:embed="rId11"/>
          <a:srcRect/>
          <a:stretch>
            <a:fillRect/>
          </a:stretch>
        </p:blipFill>
        <p:spPr>
          <a:xfrm>
            <a:off x="5472000" y="2897412"/>
            <a:ext cx="4500000" cy="2905124"/>
          </a:xfrm>
          <a:prstGeom prst="rect">
            <a:avLst/>
          </a:prstGeom>
          <a:noFill/>
          <a:ln>
            <a:noFill/>
          </a:ln>
        </p:spPr>
      </p:pic>
      <p:sp>
        <p:nvSpPr>
          <p:cNvPr id="412" name="Rectangle 411"/>
          <p:cNvSpPr/>
          <p:nvPr/>
        </p:nvSpPr>
        <p:spPr>
          <a:xfrm>
            <a:off x="720000" y="5813968"/>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sp>
        <p:nvSpPr>
          <p:cNvPr id="413" name="Rectangle 412"/>
          <p:cNvSpPr/>
          <p:nvPr/>
        </p:nvSpPr>
        <p:spPr>
          <a:xfrm>
            <a:off x="5472000" y="5813968"/>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sp>
        <p:nvSpPr>
          <p:cNvPr id="414" name="Rectangle 413"/>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8</a:t>
            </a:r>
          </a:p>
        </p:txBody>
      </p:sp>
      <p:sp>
        <p:nvSpPr>
          <p:cNvPr id="415" name="Rectangle 414"/>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Image 417"/>
          <p:cNvPicPr>
            <a:picLocks noChangeAspect="1"/>
          </p:cNvPicPr>
          <p:nvPr/>
        </p:nvPicPr>
        <p:blipFill>
          <a:blip r:embed="rId2"/>
          <a:srcRect t="13183" b="73633"/>
          <a:stretch>
            <a:fillRect/>
          </a:stretch>
        </p:blipFill>
        <p:spPr>
          <a:xfrm>
            <a:off x="324000" y="180000"/>
            <a:ext cx="10044000" cy="6984000"/>
          </a:xfrm>
          <a:prstGeom prst="rect">
            <a:avLst/>
          </a:prstGeom>
          <a:noFill/>
          <a:ln>
            <a:noFill/>
          </a:ln>
        </p:spPr>
      </p:pic>
      <p:pic>
        <p:nvPicPr>
          <p:cNvPr id="419" name="Image 418"/>
          <p:cNvPicPr>
            <a:picLocks noChangeAspect="1"/>
          </p:cNvPicPr>
          <p:nvPr/>
        </p:nvPicPr>
        <p:blipFill>
          <a:blip r:embed="rId3"/>
          <a:srcRect t="13133" b="73665"/>
          <a:stretch>
            <a:fillRect/>
          </a:stretch>
        </p:blipFill>
        <p:spPr>
          <a:xfrm>
            <a:off x="360000" y="180000"/>
            <a:ext cx="9972000" cy="6984000"/>
          </a:xfrm>
          <a:prstGeom prst="rect">
            <a:avLst/>
          </a:prstGeom>
          <a:noFill/>
          <a:ln>
            <a:noFill/>
          </a:ln>
        </p:spPr>
      </p:pic>
      <p:pic>
        <p:nvPicPr>
          <p:cNvPr id="420" name="Image 419"/>
          <p:cNvPicPr>
            <a:picLocks noChangeAspect="1"/>
          </p:cNvPicPr>
          <p:nvPr/>
        </p:nvPicPr>
        <p:blipFill>
          <a:blip r:embed="rId3"/>
          <a:srcRect t="13133" b="73665"/>
          <a:stretch>
            <a:fillRect/>
          </a:stretch>
        </p:blipFill>
        <p:spPr>
          <a:xfrm>
            <a:off x="360000" y="180000"/>
            <a:ext cx="9972000" cy="6984000"/>
          </a:xfrm>
          <a:prstGeom prst="rect">
            <a:avLst/>
          </a:prstGeom>
          <a:noFill/>
          <a:ln>
            <a:noFill/>
          </a:ln>
        </p:spPr>
      </p:pic>
      <p:pic>
        <p:nvPicPr>
          <p:cNvPr id="421" name="Image 420"/>
          <p:cNvPicPr>
            <a:picLocks noChangeAspect="1"/>
          </p:cNvPicPr>
          <p:nvPr/>
        </p:nvPicPr>
        <p:blipFill>
          <a:blip r:embed="rId4"/>
          <a:srcRect/>
          <a:stretch>
            <a:fillRect/>
          </a:stretch>
        </p:blipFill>
        <p:spPr>
          <a:xfrm>
            <a:off x="360000" y="180000"/>
            <a:ext cx="9972000" cy="1440000"/>
          </a:xfrm>
          <a:prstGeom prst="rect">
            <a:avLst/>
          </a:prstGeom>
          <a:noFill/>
          <a:ln>
            <a:noFill/>
          </a:ln>
        </p:spPr>
      </p:pic>
      <p:pic>
        <p:nvPicPr>
          <p:cNvPr id="422" name="Image 421"/>
          <p:cNvPicPr>
            <a:picLocks noChangeAspect="1"/>
          </p:cNvPicPr>
          <p:nvPr/>
        </p:nvPicPr>
        <p:blipFill>
          <a:blip r:embed="rId5"/>
          <a:srcRect/>
          <a:stretch>
            <a:fillRect/>
          </a:stretch>
        </p:blipFill>
        <p:spPr>
          <a:xfrm>
            <a:off x="360000" y="900000"/>
            <a:ext cx="6660000" cy="144000"/>
          </a:xfrm>
          <a:prstGeom prst="rect">
            <a:avLst/>
          </a:prstGeom>
          <a:noFill/>
          <a:ln>
            <a:noFill/>
          </a:ln>
        </p:spPr>
      </p:pic>
      <p:pic>
        <p:nvPicPr>
          <p:cNvPr id="423" name="Image 422"/>
          <p:cNvPicPr>
            <a:picLocks noChangeAspect="1"/>
          </p:cNvPicPr>
          <p:nvPr/>
        </p:nvPicPr>
        <p:blipFill>
          <a:blip r:embed="rId6"/>
          <a:srcRect/>
          <a:stretch>
            <a:fillRect/>
          </a:stretch>
        </p:blipFill>
        <p:spPr>
          <a:xfrm>
            <a:off x="7020000" y="180000"/>
            <a:ext cx="3127320" cy="862560"/>
          </a:xfrm>
          <a:prstGeom prst="rect">
            <a:avLst/>
          </a:prstGeom>
          <a:noFill/>
          <a:ln>
            <a:noFill/>
          </a:ln>
        </p:spPr>
      </p:pic>
      <p:pic>
        <p:nvPicPr>
          <p:cNvPr id="424" name="Image 423"/>
          <p:cNvPicPr>
            <a:picLocks noChangeAspect="1"/>
          </p:cNvPicPr>
          <p:nvPr/>
        </p:nvPicPr>
        <p:blipFill>
          <a:blip r:embed="rId7"/>
          <a:srcRect/>
          <a:stretch>
            <a:fillRect/>
          </a:stretch>
        </p:blipFill>
        <p:spPr>
          <a:xfrm>
            <a:off x="360000" y="180000"/>
            <a:ext cx="972360" cy="722520"/>
          </a:xfrm>
          <a:prstGeom prst="rect">
            <a:avLst/>
          </a:prstGeom>
          <a:noFill/>
          <a:ln>
            <a:noFill/>
          </a:ln>
        </p:spPr>
      </p:pic>
      <p:sp>
        <p:nvSpPr>
          <p:cNvPr id="425" name="Rectangle 424"/>
          <p:cNvSpPr/>
          <p:nvPr/>
        </p:nvSpPr>
        <p:spPr>
          <a:xfrm>
            <a:off x="1332000" y="180000"/>
            <a:ext cx="5688000" cy="720000"/>
          </a:xfrm>
          <a:prstGeom prst="rect">
            <a:avLst/>
          </a:prstGeom>
          <a:solidFill>
            <a:srgbClr val="00ABE0"/>
          </a:solidFill>
          <a:ln>
            <a:noFill/>
          </a:ln>
        </p:spPr>
        <p:txBody>
          <a:bodyPr vert="horz" lIns="25400" tIns="127000" rIns="25400" bIns="25400" anchor="t" anchorCtr="0"/>
          <a:lstStyle/>
          <a:p>
            <a:pPr marL="0" marR="0" indent="0" algn="l" rtl="0"/>
            <a:r>
              <a:rPr lang="fr-FR" sz="2800" b="0" i="0" u="none" strike="noStrike" dirty="0">
                <a:solidFill>
                  <a:srgbClr val="FFFFFF"/>
                </a:solidFill>
                <a:latin typeface="Calibri"/>
              </a:rPr>
              <a:t>TISSU ÉCONOMIQUE</a:t>
            </a:r>
          </a:p>
        </p:txBody>
      </p:sp>
      <p:pic>
        <p:nvPicPr>
          <p:cNvPr id="426" name="Image 425"/>
          <p:cNvPicPr>
            <a:picLocks noChangeAspect="1"/>
          </p:cNvPicPr>
          <p:nvPr/>
        </p:nvPicPr>
        <p:blipFill>
          <a:blip r:embed="rId8"/>
          <a:srcRect/>
          <a:stretch>
            <a:fillRect/>
          </a:stretch>
        </p:blipFill>
        <p:spPr>
          <a:xfrm>
            <a:off x="684000" y="1801731"/>
            <a:ext cx="9324000" cy="4320000"/>
          </a:xfrm>
          <a:prstGeom prst="rect">
            <a:avLst/>
          </a:prstGeom>
          <a:noFill/>
          <a:ln>
            <a:noFill/>
          </a:ln>
        </p:spPr>
      </p:pic>
      <p:sp>
        <p:nvSpPr>
          <p:cNvPr id="427" name="Rectangle 426"/>
          <p:cNvSpPr/>
          <p:nvPr/>
        </p:nvSpPr>
        <p:spPr>
          <a:xfrm>
            <a:off x="720000" y="1837731"/>
            <a:ext cx="9252000" cy="288000"/>
          </a:xfrm>
          <a:prstGeom prst="rect">
            <a:avLst/>
          </a:prstGeom>
          <a:noFill/>
          <a:ln>
            <a:noFill/>
          </a:ln>
        </p:spPr>
        <p:txBody>
          <a:bodyPr vert="horz" lIns="25400" tIns="25400" rIns="25400" bIns="25400" anchor="t" anchorCtr="0"/>
          <a:lstStyle/>
          <a:p>
            <a:pPr marL="0" marR="0" indent="0" algn="l" rtl="0"/>
            <a:r>
              <a:rPr lang="fr-FR" sz="1200" b="0" i="0" u="none" strike="noStrike" dirty="0">
                <a:solidFill>
                  <a:srgbClr val="707070"/>
                </a:solidFill>
                <a:latin typeface="Calibri"/>
              </a:rPr>
              <a:t>ÉTABLISSEMENTS INSCRITS AU REGISTRE DU COMMERCE ET DES SOCIÉTÉS AU 15/10/2024</a:t>
            </a:r>
          </a:p>
        </p:txBody>
      </p:sp>
      <p:pic>
        <p:nvPicPr>
          <p:cNvPr id="428" name="Image 427"/>
          <p:cNvPicPr>
            <a:picLocks noChangeAspect="1"/>
          </p:cNvPicPr>
          <p:nvPr/>
        </p:nvPicPr>
        <p:blipFill>
          <a:blip r:embed="rId9"/>
          <a:srcRect/>
          <a:stretch>
            <a:fillRect/>
          </a:stretch>
        </p:blipFill>
        <p:spPr>
          <a:xfrm>
            <a:off x="720000" y="2384013"/>
            <a:ext cx="4500000" cy="3419474"/>
          </a:xfrm>
          <a:prstGeom prst="rect">
            <a:avLst/>
          </a:prstGeom>
          <a:noFill/>
          <a:ln>
            <a:noFill/>
          </a:ln>
        </p:spPr>
      </p:pic>
      <p:pic>
        <p:nvPicPr>
          <p:cNvPr id="429" name="Image 428"/>
          <p:cNvPicPr>
            <a:picLocks noChangeAspect="1"/>
          </p:cNvPicPr>
          <p:nvPr/>
        </p:nvPicPr>
        <p:blipFill>
          <a:blip r:embed="rId10"/>
          <a:srcRect/>
          <a:stretch>
            <a:fillRect/>
          </a:stretch>
        </p:blipFill>
        <p:spPr>
          <a:xfrm>
            <a:off x="5481526" y="2374488"/>
            <a:ext cx="4500000" cy="3419474"/>
          </a:xfrm>
          <a:prstGeom prst="rect">
            <a:avLst/>
          </a:prstGeom>
          <a:noFill/>
          <a:ln>
            <a:noFill/>
          </a:ln>
        </p:spPr>
      </p:pic>
      <p:sp>
        <p:nvSpPr>
          <p:cNvPr id="430" name="Rectangle 429"/>
          <p:cNvSpPr/>
          <p:nvPr/>
        </p:nvSpPr>
        <p:spPr>
          <a:xfrm>
            <a:off x="720000" y="5793964"/>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sp>
        <p:nvSpPr>
          <p:cNvPr id="431" name="Rectangle 430"/>
          <p:cNvSpPr/>
          <p:nvPr/>
        </p:nvSpPr>
        <p:spPr>
          <a:xfrm>
            <a:off x="5472000" y="5793964"/>
            <a:ext cx="4500000" cy="216000"/>
          </a:xfrm>
          <a:prstGeom prst="rect">
            <a:avLst/>
          </a:prstGeom>
          <a:noFill/>
          <a:ln>
            <a:noFill/>
          </a:ln>
        </p:spPr>
        <p:txBody>
          <a:bodyPr vert="horz" lIns="25400" tIns="25400" rIns="25400" bIns="25400" anchor="t" anchorCtr="0"/>
          <a:lstStyle/>
          <a:p>
            <a:pPr marL="0" marR="0" indent="0" algn="l" rtl="0"/>
            <a:r>
              <a:rPr lang="fr-FR" sz="1000" b="0" i="1" u="none" strike="noStrike" dirty="0">
                <a:solidFill>
                  <a:srgbClr val="707070"/>
                </a:solidFill>
                <a:latin typeface="Calibri"/>
              </a:rPr>
              <a:t>Sources : Fichiers des CCI d'Occitanie - URSSAF</a:t>
            </a:r>
          </a:p>
        </p:txBody>
      </p:sp>
      <p:sp>
        <p:nvSpPr>
          <p:cNvPr id="432" name="Rectangle 431"/>
          <p:cNvSpPr/>
          <p:nvPr/>
        </p:nvSpPr>
        <p:spPr>
          <a:xfrm>
            <a:off x="9576000" y="7164000"/>
            <a:ext cx="720000" cy="216000"/>
          </a:xfrm>
          <a:prstGeom prst="rect">
            <a:avLst/>
          </a:prstGeom>
          <a:noFill/>
          <a:ln>
            <a:noFill/>
          </a:ln>
        </p:spPr>
        <p:txBody>
          <a:bodyPr vert="horz" lIns="25400" tIns="25400" rIns="25400" bIns="25400" anchor="t" anchorCtr="0"/>
          <a:lstStyle/>
          <a:p>
            <a:pPr marL="0" marR="0" indent="0" algn="r" rtl="0"/>
            <a:r>
              <a:rPr lang="fr-FR" sz="1000" b="0" i="0" u="none" strike="noStrike" dirty="0">
                <a:solidFill>
                  <a:srgbClr val="707070"/>
                </a:solidFill>
                <a:latin typeface="Calibri"/>
              </a:rPr>
              <a:t>9</a:t>
            </a:r>
          </a:p>
        </p:txBody>
      </p:sp>
      <p:sp>
        <p:nvSpPr>
          <p:cNvPr id="433" name="Rectangle 432"/>
          <p:cNvSpPr/>
          <p:nvPr/>
        </p:nvSpPr>
        <p:spPr>
          <a:xfrm>
            <a:off x="324000" y="7164000"/>
            <a:ext cx="9252000" cy="216000"/>
          </a:xfrm>
          <a:prstGeom prst="rect">
            <a:avLst/>
          </a:prstGeom>
          <a:noFill/>
          <a:ln>
            <a:noFill/>
          </a:ln>
        </p:spPr>
        <p:txBody>
          <a:bodyPr vert="horz" lIns="25400" tIns="25400" rIns="25400" bIns="25400" anchor="t" anchorCtr="0"/>
          <a:lstStyle/>
          <a:p>
            <a:pPr marL="0" marR="0" indent="0" algn="l" rtl="0"/>
            <a:r>
              <a:rPr lang="fr-FR" sz="1000" b="0" i="0" u="none" strike="noStrike" dirty="0">
                <a:solidFill>
                  <a:srgbClr val="707070"/>
                </a:solidFill>
                <a:latin typeface="Calibri"/>
              </a:rPr>
              <a:t>PROFIL DE TERRITOIRE | VERRIÈRES</a:t>
            </a:r>
          </a:p>
        </p:txBody>
      </p:sp>
    </p:spTree>
  </p:cSld>
  <p:clrMapOvr>
    <a:masterClrMapping/>
  </p:clrMapOvr>
</p:sld>
</file>

<file path=ppt/theme/theme1.xml><?xml version="1.0" encoding="utf-8"?>
<a:theme xmlns:a="http://schemas.openxmlformats.org/drawingml/2006/main" name="Reporting Services 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Reporting Services Theme Elements">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1134</Words>
  <Application>Microsoft Office PowerPoint</Application>
  <PresentationFormat>Personnalisé</PresentationFormat>
  <Paragraphs>197</Paragraphs>
  <Slides>33</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33</vt:i4>
      </vt:variant>
    </vt:vector>
  </HeadingPairs>
  <TitlesOfParts>
    <vt:vector size="35" baseType="lpstr">
      <vt:lpstr>Calibri</vt:lpstr>
      <vt:lpstr>Reporting Services Default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Christine SALESSES</dc:creator>
  <cp:lastModifiedBy>Christine SALESSES</cp:lastModifiedBy>
  <cp:revision>1</cp:revision>
  <dcterms:modified xsi:type="dcterms:W3CDTF">2024-10-15T12:28:14Z</dcterms:modified>
</cp:coreProperties>
</file>